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handoutMasterIdLst>
    <p:handoutMasterId r:id="rId44"/>
  </p:handoutMasterIdLst>
  <p:sldIdLst>
    <p:sldId id="469" r:id="rId5"/>
    <p:sldId id="483" r:id="rId6"/>
    <p:sldId id="485" r:id="rId7"/>
    <p:sldId id="434" r:id="rId8"/>
    <p:sldId id="504" r:id="rId9"/>
    <p:sldId id="433" r:id="rId10"/>
    <p:sldId id="457" r:id="rId11"/>
    <p:sldId id="505" r:id="rId12"/>
    <p:sldId id="443" r:id="rId13"/>
    <p:sldId id="444" r:id="rId14"/>
    <p:sldId id="496" r:id="rId15"/>
    <p:sldId id="477" r:id="rId16"/>
    <p:sldId id="506" r:id="rId17"/>
    <p:sldId id="445" r:id="rId18"/>
    <p:sldId id="446" r:id="rId19"/>
    <p:sldId id="451" r:id="rId20"/>
    <p:sldId id="453" r:id="rId21"/>
    <p:sldId id="454" r:id="rId22"/>
    <p:sldId id="467" r:id="rId23"/>
    <p:sldId id="474" r:id="rId24"/>
    <p:sldId id="475" r:id="rId25"/>
    <p:sldId id="455" r:id="rId26"/>
    <p:sldId id="493" r:id="rId27"/>
    <p:sldId id="503" r:id="rId28"/>
    <p:sldId id="461" r:id="rId29"/>
    <p:sldId id="478" r:id="rId30"/>
    <p:sldId id="479" r:id="rId31"/>
    <p:sldId id="481" r:id="rId32"/>
    <p:sldId id="482" r:id="rId33"/>
    <p:sldId id="508" r:id="rId34"/>
    <p:sldId id="459" r:id="rId35"/>
    <p:sldId id="462" r:id="rId36"/>
    <p:sldId id="494" r:id="rId37"/>
    <p:sldId id="489" r:id="rId38"/>
    <p:sldId id="497" r:id="rId39"/>
    <p:sldId id="502" r:id="rId40"/>
    <p:sldId id="507" r:id="rId41"/>
    <p:sldId id="466"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E8A9A6-C312-3812-12C5-970408DA749C}" name="Jay Wolman" initials="JW" userId="S::jmw@randaz.onmicrosoft.com::2e0d9285-f261-49f2-a3d0-9d0ab78daa0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32A9C2-F24D-DB09-E30E-027ECB7782A4}" v="226" dt="2026-04-21T11:00:46.574"/>
    <p1510:client id="{6CDA745D-9DED-2448-38B3-ADFE8F180178}" v="918" dt="2026-04-21T16:15:13.847"/>
    <p1510:client id="{D48B2FBB-93EA-EB59-2BE4-3BF544E827B4}" v="642" dt="2026-04-21T15:38:34.0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371"/>
    <p:restoredTop sz="94672"/>
  </p:normalViewPr>
  <p:slideViewPr>
    <p:cSldViewPr snapToGrid="0">
      <p:cViewPr>
        <p:scale>
          <a:sx n="89" d="100"/>
          <a:sy n="89" d="100"/>
        </p:scale>
        <p:origin x="424" y="6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53" Type="http://schemas.microsoft.com/office/2016/11/relationships/changesInfo" Target="changesInfos/changesInfo1.xml"/><Relationship Id="rId54" Type="http://schemas.microsoft.com/office/2015/10/relationships/revisionInfo" Target="revisionInfo.xml"/><Relationship Id="rId55" Type="http://schemas.microsoft.com/office/2018/10/relationships/authors" Target="author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Randazza" userId="S::mjr@randaz.onmicrosoft.com::ca001818-f972-487a-8fe6-8672c742e833" providerId="AD" clId="Web-{4532A9C2-F24D-DB09-E30E-027ECB7782A4}"/>
    <pc:docChg chg="addSld delSld modSld sldOrd">
      <pc:chgData name="Marc Randazza" userId="S::mjr@randaz.onmicrosoft.com::ca001818-f972-487a-8fe6-8672c742e833" providerId="AD" clId="Web-{4532A9C2-F24D-DB09-E30E-027ECB7782A4}" dt="2026-04-21T11:00:46.574" v="228" actId="20577"/>
      <pc:docMkLst>
        <pc:docMk/>
      </pc:docMkLst>
      <pc:sldChg chg="modSp">
        <pc:chgData name="Marc Randazza" userId="S::mjr@randaz.onmicrosoft.com::ca001818-f972-487a-8fe6-8672c742e833" providerId="AD" clId="Web-{4532A9C2-F24D-DB09-E30E-027ECB7782A4}" dt="2026-04-21T10:55:27.847" v="133" actId="20577"/>
        <pc:sldMkLst>
          <pc:docMk/>
          <pc:sldMk cId="1458921558" sldId="443"/>
        </pc:sldMkLst>
        <pc:spChg chg="mod">
          <ac:chgData name="Marc Randazza" userId="S::mjr@randaz.onmicrosoft.com::ca001818-f972-487a-8fe6-8672c742e833" providerId="AD" clId="Web-{4532A9C2-F24D-DB09-E30E-027ECB7782A4}" dt="2026-04-21T10:55:13.753" v="132" actId="20577"/>
          <ac:spMkLst>
            <pc:docMk/>
            <pc:sldMk cId="1458921558" sldId="443"/>
            <ac:spMk id="2" creationId="{EF43E276-B5ED-BBA2-B6BC-6C5AA9C811E6}"/>
          </ac:spMkLst>
        </pc:spChg>
        <pc:spChg chg="mod">
          <ac:chgData name="Marc Randazza" userId="S::mjr@randaz.onmicrosoft.com::ca001818-f972-487a-8fe6-8672c742e833" providerId="AD" clId="Web-{4532A9C2-F24D-DB09-E30E-027ECB7782A4}" dt="2026-04-21T10:55:27.847" v="133" actId="20577"/>
          <ac:spMkLst>
            <pc:docMk/>
            <pc:sldMk cId="1458921558" sldId="443"/>
            <ac:spMk id="3" creationId="{750EBAA4-A9D8-0763-9B48-845D4EB60CBB}"/>
          </ac:spMkLst>
        </pc:spChg>
      </pc:sldChg>
      <pc:sldChg chg="ord">
        <pc:chgData name="Marc Randazza" userId="S::mjr@randaz.onmicrosoft.com::ca001818-f972-487a-8fe6-8672c742e833" providerId="AD" clId="Web-{4532A9C2-F24D-DB09-E30E-027ECB7782A4}" dt="2026-04-21T10:56:20.990" v="163"/>
        <pc:sldMkLst>
          <pc:docMk/>
          <pc:sldMk cId="1892504088" sldId="444"/>
        </pc:sldMkLst>
      </pc:sldChg>
      <pc:sldChg chg="modSp">
        <pc:chgData name="Marc Randazza" userId="S::mjr@randaz.onmicrosoft.com::ca001818-f972-487a-8fe6-8672c742e833" providerId="AD" clId="Web-{4532A9C2-F24D-DB09-E30E-027ECB7782A4}" dt="2026-04-21T10:58:27.540" v="184" actId="20577"/>
        <pc:sldMkLst>
          <pc:docMk/>
          <pc:sldMk cId="3501928536" sldId="445"/>
        </pc:sldMkLst>
        <pc:spChg chg="mod">
          <ac:chgData name="Marc Randazza" userId="S::mjr@randaz.onmicrosoft.com::ca001818-f972-487a-8fe6-8672c742e833" providerId="AD" clId="Web-{4532A9C2-F24D-DB09-E30E-027ECB7782A4}" dt="2026-04-21T10:58:27.540" v="184" actId="20577"/>
          <ac:spMkLst>
            <pc:docMk/>
            <pc:sldMk cId="3501928536" sldId="445"/>
            <ac:spMk id="2" creationId="{EF43E276-B5ED-BBA2-B6BC-6C5AA9C811E6}"/>
          </ac:spMkLst>
        </pc:spChg>
      </pc:sldChg>
      <pc:sldChg chg="modSp">
        <pc:chgData name="Marc Randazza" userId="S::mjr@randaz.onmicrosoft.com::ca001818-f972-487a-8fe6-8672c742e833" providerId="AD" clId="Web-{4532A9C2-F24D-DB09-E30E-027ECB7782A4}" dt="2026-04-21T10:58:31.525" v="185" actId="20577"/>
        <pc:sldMkLst>
          <pc:docMk/>
          <pc:sldMk cId="3889696778" sldId="446"/>
        </pc:sldMkLst>
        <pc:spChg chg="mod">
          <ac:chgData name="Marc Randazza" userId="S::mjr@randaz.onmicrosoft.com::ca001818-f972-487a-8fe6-8672c742e833" providerId="AD" clId="Web-{4532A9C2-F24D-DB09-E30E-027ECB7782A4}" dt="2026-04-21T10:58:31.525" v="185" actId="20577"/>
          <ac:spMkLst>
            <pc:docMk/>
            <pc:sldMk cId="3889696778" sldId="446"/>
            <ac:spMk id="2" creationId="{EF43E276-B5ED-BBA2-B6BC-6C5AA9C811E6}"/>
          </ac:spMkLst>
        </pc:spChg>
      </pc:sldChg>
      <pc:sldChg chg="del">
        <pc:chgData name="Marc Randazza" userId="S::mjr@randaz.onmicrosoft.com::ca001818-f972-487a-8fe6-8672c742e833" providerId="AD" clId="Web-{4532A9C2-F24D-DB09-E30E-027ECB7782A4}" dt="2026-04-21T10:56:35.756" v="164"/>
        <pc:sldMkLst>
          <pc:docMk/>
          <pc:sldMk cId="2079994295" sldId="448"/>
        </pc:sldMkLst>
      </pc:sldChg>
      <pc:sldChg chg="modSp">
        <pc:chgData name="Marc Randazza" userId="S::mjr@randaz.onmicrosoft.com::ca001818-f972-487a-8fe6-8672c742e833" providerId="AD" clId="Web-{4532A9C2-F24D-DB09-E30E-027ECB7782A4}" dt="2026-04-21T10:59:13.432" v="204" actId="20577"/>
        <pc:sldMkLst>
          <pc:docMk/>
          <pc:sldMk cId="2761979310" sldId="453"/>
        </pc:sldMkLst>
        <pc:spChg chg="mod">
          <ac:chgData name="Marc Randazza" userId="S::mjr@randaz.onmicrosoft.com::ca001818-f972-487a-8fe6-8672c742e833" providerId="AD" clId="Web-{4532A9C2-F24D-DB09-E30E-027ECB7782A4}" dt="2026-04-21T10:59:13.432" v="204" actId="20577"/>
          <ac:spMkLst>
            <pc:docMk/>
            <pc:sldMk cId="2761979310" sldId="453"/>
            <ac:spMk id="2" creationId="{EF43E276-B5ED-BBA2-B6BC-6C5AA9C811E6}"/>
          </ac:spMkLst>
        </pc:spChg>
      </pc:sldChg>
      <pc:sldChg chg="modSp">
        <pc:chgData name="Marc Randazza" userId="S::mjr@randaz.onmicrosoft.com::ca001818-f972-487a-8fe6-8672c742e833" providerId="AD" clId="Web-{4532A9C2-F24D-DB09-E30E-027ECB7782A4}" dt="2026-04-21T10:57:26.695" v="181" actId="20577"/>
        <pc:sldMkLst>
          <pc:docMk/>
          <pc:sldMk cId="2944235405" sldId="454"/>
        </pc:sldMkLst>
        <pc:spChg chg="mod">
          <ac:chgData name="Marc Randazza" userId="S::mjr@randaz.onmicrosoft.com::ca001818-f972-487a-8fe6-8672c742e833" providerId="AD" clId="Web-{4532A9C2-F24D-DB09-E30E-027ECB7782A4}" dt="2026-04-21T10:57:26.695" v="181" actId="20577"/>
          <ac:spMkLst>
            <pc:docMk/>
            <pc:sldMk cId="2944235405" sldId="454"/>
            <ac:spMk id="2" creationId="{EF43E276-B5ED-BBA2-B6BC-6C5AA9C811E6}"/>
          </ac:spMkLst>
        </pc:spChg>
      </pc:sldChg>
      <pc:sldChg chg="add del">
        <pc:chgData name="Marc Randazza" userId="S::mjr@randaz.onmicrosoft.com::ca001818-f972-487a-8fe6-8672c742e833" providerId="AD" clId="Web-{4532A9C2-F24D-DB09-E30E-027ECB7782A4}" dt="2026-04-21T10:58:17.415" v="183"/>
        <pc:sldMkLst>
          <pc:docMk/>
          <pc:sldMk cId="1077876542" sldId="457"/>
        </pc:sldMkLst>
      </pc:sldChg>
      <pc:sldChg chg="modSp">
        <pc:chgData name="Marc Randazza" userId="S::mjr@randaz.onmicrosoft.com::ca001818-f972-487a-8fe6-8672c742e833" providerId="AD" clId="Web-{4532A9C2-F24D-DB09-E30E-027ECB7782A4}" dt="2026-04-21T10:59:26.307" v="209" actId="20577"/>
        <pc:sldMkLst>
          <pc:docMk/>
          <pc:sldMk cId="2357643273" sldId="474"/>
        </pc:sldMkLst>
        <pc:spChg chg="mod">
          <ac:chgData name="Marc Randazza" userId="S::mjr@randaz.onmicrosoft.com::ca001818-f972-487a-8fe6-8672c742e833" providerId="AD" clId="Web-{4532A9C2-F24D-DB09-E30E-027ECB7782A4}" dt="2026-04-21T10:59:26.307" v="209" actId="20577"/>
          <ac:spMkLst>
            <pc:docMk/>
            <pc:sldMk cId="2357643273" sldId="474"/>
            <ac:spMk id="2" creationId="{45EBF743-A3EE-36D9-C14E-571DE312CD2E}"/>
          </ac:spMkLst>
        </pc:spChg>
      </pc:sldChg>
      <pc:sldChg chg="modSp">
        <pc:chgData name="Marc Randazza" userId="S::mjr@randaz.onmicrosoft.com::ca001818-f972-487a-8fe6-8672c742e833" providerId="AD" clId="Web-{4532A9C2-F24D-DB09-E30E-027ECB7782A4}" dt="2026-04-21T10:57:14.289" v="170" actId="20577"/>
        <pc:sldMkLst>
          <pc:docMk/>
          <pc:sldMk cId="351065444" sldId="475"/>
        </pc:sldMkLst>
        <pc:spChg chg="mod">
          <ac:chgData name="Marc Randazza" userId="S::mjr@randaz.onmicrosoft.com::ca001818-f972-487a-8fe6-8672c742e833" providerId="AD" clId="Web-{4532A9C2-F24D-DB09-E30E-027ECB7782A4}" dt="2026-04-21T10:57:14.289" v="170" actId="20577"/>
          <ac:spMkLst>
            <pc:docMk/>
            <pc:sldMk cId="351065444" sldId="475"/>
            <ac:spMk id="2" creationId="{7DBCF6C7-34E3-66F6-F514-BDE03A8DB6E7}"/>
          </ac:spMkLst>
        </pc:spChg>
      </pc:sldChg>
      <pc:sldChg chg="del">
        <pc:chgData name="Marc Randazza" userId="S::mjr@randaz.onmicrosoft.com::ca001818-f972-487a-8fe6-8672c742e833" providerId="AD" clId="Web-{4532A9C2-F24D-DB09-E30E-027ECB7782A4}" dt="2026-04-21T11:00:19.996" v="210"/>
        <pc:sldMkLst>
          <pc:docMk/>
          <pc:sldMk cId="3996994081" sldId="491"/>
        </pc:sldMkLst>
      </pc:sldChg>
      <pc:sldChg chg="modSp">
        <pc:chgData name="Marc Randazza" userId="S::mjr@randaz.onmicrosoft.com::ca001818-f972-487a-8fe6-8672c742e833" providerId="AD" clId="Web-{4532A9C2-F24D-DB09-E30E-027ECB7782A4}" dt="2026-04-21T10:55:33.598" v="134" actId="1076"/>
        <pc:sldMkLst>
          <pc:docMk/>
          <pc:sldMk cId="1280575470" sldId="496"/>
        </pc:sldMkLst>
        <pc:spChg chg="mod">
          <ac:chgData name="Marc Randazza" userId="S::mjr@randaz.onmicrosoft.com::ca001818-f972-487a-8fe6-8672c742e833" providerId="AD" clId="Web-{4532A9C2-F24D-DB09-E30E-027ECB7782A4}" dt="2026-04-21T10:55:33.598" v="134" actId="1076"/>
          <ac:spMkLst>
            <pc:docMk/>
            <pc:sldMk cId="1280575470" sldId="496"/>
            <ac:spMk id="3" creationId="{3FB31059-56BD-A60E-AA30-C06130A6E4C8}"/>
          </ac:spMkLst>
        </pc:spChg>
      </pc:sldChg>
      <pc:sldChg chg="modSp new">
        <pc:chgData name="Marc Randazza" userId="S::mjr@randaz.onmicrosoft.com::ca001818-f972-487a-8fe6-8672c742e833" providerId="AD" clId="Web-{4532A9C2-F24D-DB09-E30E-027ECB7782A4}" dt="2026-04-21T10:54:59.487" v="131" actId="20577"/>
        <pc:sldMkLst>
          <pc:docMk/>
          <pc:sldMk cId="1088289591" sldId="505"/>
        </pc:sldMkLst>
        <pc:spChg chg="mod">
          <ac:chgData name="Marc Randazza" userId="S::mjr@randaz.onmicrosoft.com::ca001818-f972-487a-8fe6-8672c742e833" providerId="AD" clId="Web-{4532A9C2-F24D-DB09-E30E-027ECB7782A4}" dt="2026-04-21T10:54:59.487" v="131" actId="20577"/>
          <ac:spMkLst>
            <pc:docMk/>
            <pc:sldMk cId="1088289591" sldId="505"/>
            <ac:spMk id="2" creationId="{4A6055FA-8C74-2CD1-FFA8-2E33A27E635A}"/>
          </ac:spMkLst>
        </pc:spChg>
        <pc:spChg chg="mod">
          <ac:chgData name="Marc Randazza" userId="S::mjr@randaz.onmicrosoft.com::ca001818-f972-487a-8fe6-8672c742e833" providerId="AD" clId="Web-{4532A9C2-F24D-DB09-E30E-027ECB7782A4}" dt="2026-04-21T10:54:39.611" v="111" actId="20577"/>
          <ac:spMkLst>
            <pc:docMk/>
            <pc:sldMk cId="1088289591" sldId="505"/>
            <ac:spMk id="3" creationId="{3EF147D9-61E9-1C50-C993-EC020917FE37}"/>
          </ac:spMkLst>
        </pc:spChg>
      </pc:sldChg>
      <pc:sldChg chg="modSp new">
        <pc:chgData name="Marc Randazza" userId="S::mjr@randaz.onmicrosoft.com::ca001818-f972-487a-8fe6-8672c742e833" providerId="AD" clId="Web-{4532A9C2-F24D-DB09-E30E-027ECB7782A4}" dt="2026-04-21T10:56:01.567" v="161" actId="20577"/>
        <pc:sldMkLst>
          <pc:docMk/>
          <pc:sldMk cId="1236620232" sldId="506"/>
        </pc:sldMkLst>
        <pc:spChg chg="mod">
          <ac:chgData name="Marc Randazza" userId="S::mjr@randaz.onmicrosoft.com::ca001818-f972-487a-8fe6-8672c742e833" providerId="AD" clId="Web-{4532A9C2-F24D-DB09-E30E-027ECB7782A4}" dt="2026-04-21T10:56:01.567" v="161" actId="20577"/>
          <ac:spMkLst>
            <pc:docMk/>
            <pc:sldMk cId="1236620232" sldId="506"/>
            <ac:spMk id="2" creationId="{7BE9B531-DD8D-58B8-A184-CBBFFE0A9767}"/>
          </ac:spMkLst>
        </pc:spChg>
      </pc:sldChg>
      <pc:sldChg chg="modSp new">
        <pc:chgData name="Marc Randazza" userId="S::mjr@randaz.onmicrosoft.com::ca001818-f972-487a-8fe6-8672c742e833" providerId="AD" clId="Web-{4532A9C2-F24D-DB09-E30E-027ECB7782A4}" dt="2026-04-21T11:00:46.574" v="228" actId="20577"/>
        <pc:sldMkLst>
          <pc:docMk/>
          <pc:sldMk cId="3385839345" sldId="507"/>
        </pc:sldMkLst>
        <pc:spChg chg="mod">
          <ac:chgData name="Marc Randazza" userId="S::mjr@randaz.onmicrosoft.com::ca001818-f972-487a-8fe6-8672c742e833" providerId="AD" clId="Web-{4532A9C2-F24D-DB09-E30E-027ECB7782A4}" dt="2026-04-21T11:00:46.574" v="228" actId="20577"/>
          <ac:spMkLst>
            <pc:docMk/>
            <pc:sldMk cId="3385839345" sldId="507"/>
            <ac:spMk id="2" creationId="{36B514FF-A60E-AF8F-C5BC-D1DD366F49D4}"/>
          </ac:spMkLst>
        </pc:spChg>
      </pc:sldChg>
    </pc:docChg>
  </pc:docChgLst>
  <pc:docChgLst>
    <pc:chgData name="Casey Spring" userId="S::cts@randaz.onmicrosoft.com::e7cfe5b9-7a87-400e-b3c0-e29cc5241ead" providerId="AD" clId="Web-{D48B2FBB-93EA-EB59-2BE4-3BF544E827B4}"/>
    <pc:docChg chg="modSld">
      <pc:chgData name="Casey Spring" userId="S::cts@randaz.onmicrosoft.com::e7cfe5b9-7a87-400e-b3c0-e29cc5241ead" providerId="AD" clId="Web-{D48B2FBB-93EA-EB59-2BE4-3BF544E827B4}" dt="2026-04-21T15:38:34.023" v="647" actId="20577"/>
      <pc:docMkLst>
        <pc:docMk/>
      </pc:docMkLst>
      <pc:sldChg chg="addSp modSp mod setBg">
        <pc:chgData name="Casey Spring" userId="S::cts@randaz.onmicrosoft.com::e7cfe5b9-7a87-400e-b3c0-e29cc5241ead" providerId="AD" clId="Web-{D48B2FBB-93EA-EB59-2BE4-3BF544E827B4}" dt="2026-04-21T15:38:34.023" v="647" actId="20577"/>
        <pc:sldMkLst>
          <pc:docMk/>
          <pc:sldMk cId="1236620232" sldId="506"/>
        </pc:sldMkLst>
        <pc:spChg chg="mod">
          <ac:chgData name="Casey Spring" userId="S::cts@randaz.onmicrosoft.com::e7cfe5b9-7a87-400e-b3c0-e29cc5241ead" providerId="AD" clId="Web-{D48B2FBB-93EA-EB59-2BE4-3BF544E827B4}" dt="2026-04-21T15:37:13.070" v="630"/>
          <ac:spMkLst>
            <pc:docMk/>
            <pc:sldMk cId="1236620232" sldId="506"/>
            <ac:spMk id="2" creationId="{7BE9B531-DD8D-58B8-A184-CBBFFE0A9767}"/>
          </ac:spMkLst>
        </pc:spChg>
        <pc:spChg chg="mod">
          <ac:chgData name="Casey Spring" userId="S::cts@randaz.onmicrosoft.com::e7cfe5b9-7a87-400e-b3c0-e29cc5241ead" providerId="AD" clId="Web-{D48B2FBB-93EA-EB59-2BE4-3BF544E827B4}" dt="2026-04-21T15:38:34.023" v="647" actId="20577"/>
          <ac:spMkLst>
            <pc:docMk/>
            <pc:sldMk cId="1236620232" sldId="506"/>
            <ac:spMk id="3" creationId="{87AF6FF4-2E8D-2594-3813-D88614EA2A5E}"/>
          </ac:spMkLst>
        </pc:spChg>
        <pc:spChg chg="mod">
          <ac:chgData name="Casey Spring" userId="S::cts@randaz.onmicrosoft.com::e7cfe5b9-7a87-400e-b3c0-e29cc5241ead" providerId="AD" clId="Web-{D48B2FBB-93EA-EB59-2BE4-3BF544E827B4}" dt="2026-04-21T15:37:13.070" v="630"/>
          <ac:spMkLst>
            <pc:docMk/>
            <pc:sldMk cId="1236620232" sldId="506"/>
            <ac:spMk id="4" creationId="{87C395C8-F775-8694-7CCC-D9C5A7EC06E3}"/>
          </ac:spMkLst>
        </pc:spChg>
        <pc:spChg chg="add">
          <ac:chgData name="Casey Spring" userId="S::cts@randaz.onmicrosoft.com::e7cfe5b9-7a87-400e-b3c0-e29cc5241ead" providerId="AD" clId="Web-{D48B2FBB-93EA-EB59-2BE4-3BF544E827B4}" dt="2026-04-21T15:37:13.070" v="630"/>
          <ac:spMkLst>
            <pc:docMk/>
            <pc:sldMk cId="1236620232" sldId="506"/>
            <ac:spMk id="9" creationId="{907EF6B7-1338-4443-8C46-6A318D952DFD}"/>
          </ac:spMkLst>
        </pc:spChg>
        <pc:spChg chg="add">
          <ac:chgData name="Casey Spring" userId="S::cts@randaz.onmicrosoft.com::e7cfe5b9-7a87-400e-b3c0-e29cc5241ead" providerId="AD" clId="Web-{D48B2FBB-93EA-EB59-2BE4-3BF544E827B4}" dt="2026-04-21T15:37:13.070" v="630"/>
          <ac:spMkLst>
            <pc:docMk/>
            <pc:sldMk cId="1236620232" sldId="506"/>
            <ac:spMk id="11" creationId="{DAAE4CDD-124C-4DCF-9584-B6033B545DD5}"/>
          </ac:spMkLst>
        </pc:spChg>
        <pc:spChg chg="add">
          <ac:chgData name="Casey Spring" userId="S::cts@randaz.onmicrosoft.com::e7cfe5b9-7a87-400e-b3c0-e29cc5241ead" providerId="AD" clId="Web-{D48B2FBB-93EA-EB59-2BE4-3BF544E827B4}" dt="2026-04-21T15:37:13.070" v="630"/>
          <ac:spMkLst>
            <pc:docMk/>
            <pc:sldMk cId="1236620232" sldId="506"/>
            <ac:spMk id="13" creationId="{081E4A58-353D-44AE-B2FC-2A74E2E400F7}"/>
          </ac:spMkLst>
        </pc:spChg>
      </pc:sldChg>
    </pc:docChg>
  </pc:docChgLst>
  <pc:docChgLst>
    <pc:chgData name="Casey Spring" userId="S::cts@randaz.onmicrosoft.com::e7cfe5b9-7a87-400e-b3c0-e29cc5241ead" providerId="AD" clId="Web-{6CDA745D-9DED-2448-38B3-ADFE8F180178}"/>
    <pc:docChg chg="modSld">
      <pc:chgData name="Casey Spring" userId="S::cts@randaz.onmicrosoft.com::e7cfe5b9-7a87-400e-b3c0-e29cc5241ead" providerId="AD" clId="Web-{6CDA745D-9DED-2448-38B3-ADFE8F180178}" dt="2026-04-21T16:15:13.847" v="930"/>
      <pc:docMkLst>
        <pc:docMk/>
      </pc:docMkLst>
      <pc:sldChg chg="addSp delSp modSp mod setBg">
        <pc:chgData name="Casey Spring" userId="S::cts@randaz.onmicrosoft.com::e7cfe5b9-7a87-400e-b3c0-e29cc5241ead" providerId="AD" clId="Web-{6CDA745D-9DED-2448-38B3-ADFE8F180178}" dt="2026-04-21T16:15:13.847" v="930"/>
        <pc:sldMkLst>
          <pc:docMk/>
          <pc:sldMk cId="3385839345" sldId="507"/>
        </pc:sldMkLst>
        <pc:spChg chg="mod">
          <ac:chgData name="Casey Spring" userId="S::cts@randaz.onmicrosoft.com::e7cfe5b9-7a87-400e-b3c0-e29cc5241ead" providerId="AD" clId="Web-{6CDA745D-9DED-2448-38B3-ADFE8F180178}" dt="2026-04-21T16:13:27.845" v="914" actId="1076"/>
          <ac:spMkLst>
            <pc:docMk/>
            <pc:sldMk cId="3385839345" sldId="507"/>
            <ac:spMk id="2" creationId="{36B514FF-A60E-AF8F-C5BC-D1DD366F49D4}"/>
          </ac:spMkLst>
        </pc:spChg>
        <pc:spChg chg="del">
          <ac:chgData name="Casey Spring" userId="S::cts@randaz.onmicrosoft.com::e7cfe5b9-7a87-400e-b3c0-e29cc5241ead" providerId="AD" clId="Web-{6CDA745D-9DED-2448-38B3-ADFE8F180178}" dt="2026-04-21T15:54:55.894" v="0"/>
          <ac:spMkLst>
            <pc:docMk/>
            <pc:sldMk cId="3385839345" sldId="507"/>
            <ac:spMk id="3" creationId="{3A4830FD-4865-098F-A78C-8F14964A1B98}"/>
          </ac:spMkLst>
        </pc:spChg>
        <pc:spChg chg="mod ord">
          <ac:chgData name="Casey Spring" userId="S::cts@randaz.onmicrosoft.com::e7cfe5b9-7a87-400e-b3c0-e29cc5241ead" providerId="AD" clId="Web-{6CDA745D-9DED-2448-38B3-ADFE8F180178}" dt="2026-04-21T16:07:32.347" v="681"/>
          <ac:spMkLst>
            <pc:docMk/>
            <pc:sldMk cId="3385839345" sldId="507"/>
            <ac:spMk id="4" creationId="{B6030296-E86D-7199-0E76-936D33AEE136}"/>
          </ac:spMkLst>
        </pc:spChg>
        <pc:spChg chg="add mod ord">
          <ac:chgData name="Casey Spring" userId="S::cts@randaz.onmicrosoft.com::e7cfe5b9-7a87-400e-b3c0-e29cc5241ead" providerId="AD" clId="Web-{6CDA745D-9DED-2448-38B3-ADFE8F180178}" dt="2026-04-21T16:13:43.737" v="919"/>
          <ac:spMkLst>
            <pc:docMk/>
            <pc:sldMk cId="3385839345" sldId="507"/>
            <ac:spMk id="7" creationId="{CF08D4FB-7E01-418F-B7E0-5553F67DAA36}"/>
          </ac:spMkLst>
        </pc:spChg>
        <pc:spChg chg="add del mod">
          <ac:chgData name="Casey Spring" userId="S::cts@randaz.onmicrosoft.com::e7cfe5b9-7a87-400e-b3c0-e29cc5241ead" providerId="AD" clId="Web-{6CDA745D-9DED-2448-38B3-ADFE8F180178}" dt="2026-04-21T16:09:24.800" v="697"/>
          <ac:spMkLst>
            <pc:docMk/>
            <pc:sldMk cId="3385839345" sldId="507"/>
            <ac:spMk id="12" creationId="{421A0F9C-B27C-2A5F-1D9C-62223F32D23F}"/>
          </ac:spMkLst>
        </pc:spChg>
        <pc:spChg chg="add del">
          <ac:chgData name="Casey Spring" userId="S::cts@randaz.onmicrosoft.com::e7cfe5b9-7a87-400e-b3c0-e29cc5241ead" providerId="AD" clId="Web-{6CDA745D-9DED-2448-38B3-ADFE8F180178}" dt="2026-04-21T16:07:32.347" v="681"/>
          <ac:spMkLst>
            <pc:docMk/>
            <pc:sldMk cId="3385839345" sldId="507"/>
            <ac:spMk id="14" creationId="{2EB492CD-616E-47F8-933B-5E2D952A0593}"/>
          </ac:spMkLst>
        </pc:spChg>
        <pc:spChg chg="add mod">
          <ac:chgData name="Casey Spring" userId="S::cts@randaz.onmicrosoft.com::e7cfe5b9-7a87-400e-b3c0-e29cc5241ead" providerId="AD" clId="Web-{6CDA745D-9DED-2448-38B3-ADFE8F180178}" dt="2026-04-21T16:14:04.893" v="926" actId="20577"/>
          <ac:spMkLst>
            <pc:docMk/>
            <pc:sldMk cId="3385839345" sldId="507"/>
            <ac:spMk id="15" creationId="{99244D58-3653-C1EE-B752-BBF813098A2E}"/>
          </ac:spMkLst>
        </pc:spChg>
        <pc:spChg chg="add del">
          <ac:chgData name="Casey Spring" userId="S::cts@randaz.onmicrosoft.com::e7cfe5b9-7a87-400e-b3c0-e29cc5241ead" providerId="AD" clId="Web-{6CDA745D-9DED-2448-38B3-ADFE8F180178}" dt="2026-04-21T16:07:32.347" v="681"/>
          <ac:spMkLst>
            <pc:docMk/>
            <pc:sldMk cId="3385839345" sldId="507"/>
            <ac:spMk id="16" creationId="{59383CF9-23B5-4335-9B21-1791C4CF1C75}"/>
          </ac:spMkLst>
        </pc:spChg>
        <pc:spChg chg="add del">
          <ac:chgData name="Casey Spring" userId="S::cts@randaz.onmicrosoft.com::e7cfe5b9-7a87-400e-b3c0-e29cc5241ead" providerId="AD" clId="Web-{6CDA745D-9DED-2448-38B3-ADFE8F180178}" dt="2026-04-21T16:07:32.347" v="681"/>
          <ac:spMkLst>
            <pc:docMk/>
            <pc:sldMk cId="3385839345" sldId="507"/>
            <ac:spMk id="18" creationId="{0007FE00-9498-4706-B255-6437B0252C02}"/>
          </ac:spMkLst>
        </pc:spChg>
        <pc:spChg chg="add">
          <ac:chgData name="Casey Spring" userId="S::cts@randaz.onmicrosoft.com::e7cfe5b9-7a87-400e-b3c0-e29cc5241ead" providerId="AD" clId="Web-{6CDA745D-9DED-2448-38B3-ADFE8F180178}" dt="2026-04-21T16:07:32.347" v="681"/>
          <ac:spMkLst>
            <pc:docMk/>
            <pc:sldMk cId="3385839345" sldId="507"/>
            <ac:spMk id="23" creationId="{352BEC0E-22F8-46D0-9632-375DB541B06C}"/>
          </ac:spMkLst>
        </pc:spChg>
        <pc:spChg chg="add">
          <ac:chgData name="Casey Spring" userId="S::cts@randaz.onmicrosoft.com::e7cfe5b9-7a87-400e-b3c0-e29cc5241ead" providerId="AD" clId="Web-{6CDA745D-9DED-2448-38B3-ADFE8F180178}" dt="2026-04-21T16:07:32.347" v="681"/>
          <ac:spMkLst>
            <pc:docMk/>
            <pc:sldMk cId="3385839345" sldId="507"/>
            <ac:spMk id="25" creationId="{3FCFB1DE-0B7E-48CC-BA90-B2AB0889F9D6}"/>
          </ac:spMkLst>
        </pc:spChg>
        <pc:picChg chg="add del mod ord">
          <ac:chgData name="Casey Spring" userId="S::cts@randaz.onmicrosoft.com::e7cfe5b9-7a87-400e-b3c0-e29cc5241ead" providerId="AD" clId="Web-{6CDA745D-9DED-2448-38B3-ADFE8F180178}" dt="2026-04-21T15:54:59.630" v="1"/>
          <ac:picMkLst>
            <pc:docMk/>
            <pc:sldMk cId="3385839345" sldId="507"/>
            <ac:picMk id="5" creationId="{6A2081EB-9345-28B4-BD6C-A06EA03F554C}"/>
          </ac:picMkLst>
        </pc:picChg>
        <pc:picChg chg="add del mod">
          <ac:chgData name="Casey Spring" userId="S::cts@randaz.onmicrosoft.com::e7cfe5b9-7a87-400e-b3c0-e29cc5241ead" providerId="AD" clId="Web-{6CDA745D-9DED-2448-38B3-ADFE8F180178}" dt="2026-04-21T15:55:18.976" v="7"/>
          <ac:picMkLst>
            <pc:docMk/>
            <pc:sldMk cId="3385839345" sldId="507"/>
            <ac:picMk id="8" creationId="{00340357-49A8-E581-5B77-1F8B9B847B1E}"/>
          </ac:picMkLst>
        </pc:picChg>
        <pc:picChg chg="add mod ord">
          <ac:chgData name="Casey Spring" userId="S::cts@randaz.onmicrosoft.com::e7cfe5b9-7a87-400e-b3c0-e29cc5241ead" providerId="AD" clId="Web-{6CDA745D-9DED-2448-38B3-ADFE8F180178}" dt="2026-04-21T16:13:49.393" v="920" actId="1076"/>
          <ac:picMkLst>
            <pc:docMk/>
            <pc:sldMk cId="3385839345" sldId="507"/>
            <ac:picMk id="9" creationId="{799DEC72-BAC2-B1FC-E569-945EBFE1443D}"/>
          </ac:picMkLst>
        </pc:picChg>
        <pc:picChg chg="add del mod">
          <ac:chgData name="Casey Spring" userId="S::cts@randaz.onmicrosoft.com::e7cfe5b9-7a87-400e-b3c0-e29cc5241ead" providerId="AD" clId="Web-{6CDA745D-9DED-2448-38B3-ADFE8F180178}" dt="2026-04-21T16:15:13.847" v="930"/>
          <ac:picMkLst>
            <pc:docMk/>
            <pc:sldMk cId="3385839345" sldId="507"/>
            <ac:picMk id="10" creationId="{04B567AB-A498-C35B-D1BA-B682B63DEF3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4C36F4-9009-4EF6-85D3-FE0E75687DD6}" type="doc">
      <dgm:prSet loTypeId="urn:microsoft.com/office/officeart/2005/8/layout/default" loCatId="list" qsTypeId="urn:microsoft.com/office/officeart/2005/8/quickstyle/simple2" qsCatId="simple" csTypeId="urn:microsoft.com/office/officeart/2005/8/colors/accent5_2" csCatId="accent5"/>
      <dgm:spPr/>
      <dgm:t>
        <a:bodyPr/>
        <a:lstStyle/>
        <a:p>
          <a:endParaRPr lang="en-US"/>
        </a:p>
      </dgm:t>
    </dgm:pt>
    <dgm:pt modelId="{D5D7CD0A-0009-4150-9BF6-0F7ACFF9EB8F}">
      <dgm:prSet/>
      <dgm:spPr/>
      <dgm:t>
        <a:bodyPr/>
        <a:lstStyle/>
        <a:p>
          <a:r>
            <a:rPr lang="en-US"/>
            <a:t>Commercial vs. non-commercial impacts the degree of protection provided by the First Amendment. </a:t>
          </a:r>
          <a:br>
            <a:rPr lang="en-US"/>
          </a:br>
          <a:r>
            <a:rPr lang="en-US"/>
            <a:t>Bolger v. Youngs Drug Prod. Corp., 463 U.S. 60, 65 (1983).</a:t>
          </a:r>
        </a:p>
      </dgm:t>
    </dgm:pt>
    <dgm:pt modelId="{81D9805A-428C-4436-8118-4383260119F5}" type="parTrans" cxnId="{4D42A82A-2BC1-48E1-9211-8A4AB49A8EC6}">
      <dgm:prSet/>
      <dgm:spPr/>
      <dgm:t>
        <a:bodyPr/>
        <a:lstStyle/>
        <a:p>
          <a:endParaRPr lang="en-US"/>
        </a:p>
      </dgm:t>
    </dgm:pt>
    <dgm:pt modelId="{6AE74B1D-4EA5-4DCD-B6AA-A970D2DD28AC}" type="sibTrans" cxnId="{4D42A82A-2BC1-48E1-9211-8A4AB49A8EC6}">
      <dgm:prSet/>
      <dgm:spPr/>
      <dgm:t>
        <a:bodyPr/>
        <a:lstStyle/>
        <a:p>
          <a:endParaRPr lang="en-US"/>
        </a:p>
      </dgm:t>
    </dgm:pt>
    <dgm:pt modelId="{76AD4E39-55D3-4EE8-9F4D-48FF084A32EE}">
      <dgm:prSet/>
      <dgm:spPr/>
      <dgm:t>
        <a:bodyPr/>
        <a:lstStyle/>
        <a:p>
          <a:r>
            <a:rPr lang="en-US"/>
            <a:t>Commercial speech is that expression which is “related solely to the economic interests of the speaker and its audience.” Cent. Hudson Gas &amp; Elec. Corp. v. Pub. Serv. Comm’n of New York, 447 U.S. 557, 561 (1980). </a:t>
          </a:r>
        </a:p>
      </dgm:t>
    </dgm:pt>
    <dgm:pt modelId="{1F51A4C4-9235-41FD-B3B3-F38A143D249E}" type="parTrans" cxnId="{026F6BB9-E658-468F-ACAE-73A9D0589E32}">
      <dgm:prSet/>
      <dgm:spPr/>
      <dgm:t>
        <a:bodyPr/>
        <a:lstStyle/>
        <a:p>
          <a:endParaRPr lang="en-US"/>
        </a:p>
      </dgm:t>
    </dgm:pt>
    <dgm:pt modelId="{8E624268-9700-4BBF-B9F1-D8EE5B063079}" type="sibTrans" cxnId="{026F6BB9-E658-468F-ACAE-73A9D0589E32}">
      <dgm:prSet/>
      <dgm:spPr/>
      <dgm:t>
        <a:bodyPr/>
        <a:lstStyle/>
        <a:p>
          <a:endParaRPr lang="en-US"/>
        </a:p>
      </dgm:t>
    </dgm:pt>
    <dgm:pt modelId="{AA5D10C4-82E2-42DF-9643-A75387818401}" type="pres">
      <dgm:prSet presAssocID="{294C36F4-9009-4EF6-85D3-FE0E75687DD6}" presName="diagram" presStyleCnt="0">
        <dgm:presLayoutVars>
          <dgm:dir/>
          <dgm:resizeHandles val="exact"/>
        </dgm:presLayoutVars>
      </dgm:prSet>
      <dgm:spPr/>
      <dgm:t>
        <a:bodyPr/>
        <a:lstStyle/>
        <a:p>
          <a:endParaRPr lang="en-US"/>
        </a:p>
      </dgm:t>
    </dgm:pt>
    <dgm:pt modelId="{44C921E3-46B1-4E60-A5E7-26F3F6810550}" type="pres">
      <dgm:prSet presAssocID="{D5D7CD0A-0009-4150-9BF6-0F7ACFF9EB8F}" presName="node" presStyleLbl="node1" presStyleIdx="0" presStyleCnt="2">
        <dgm:presLayoutVars>
          <dgm:bulletEnabled val="1"/>
        </dgm:presLayoutVars>
      </dgm:prSet>
      <dgm:spPr/>
      <dgm:t>
        <a:bodyPr/>
        <a:lstStyle/>
        <a:p>
          <a:endParaRPr lang="en-US"/>
        </a:p>
      </dgm:t>
    </dgm:pt>
    <dgm:pt modelId="{B7E1DE6B-5697-4232-B9FC-F6CD692CD214}" type="pres">
      <dgm:prSet presAssocID="{6AE74B1D-4EA5-4DCD-B6AA-A970D2DD28AC}" presName="sibTrans" presStyleCnt="0"/>
      <dgm:spPr/>
    </dgm:pt>
    <dgm:pt modelId="{57C9E871-A95F-49C8-89B8-F398E836D649}" type="pres">
      <dgm:prSet presAssocID="{76AD4E39-55D3-4EE8-9F4D-48FF084A32EE}" presName="node" presStyleLbl="node1" presStyleIdx="1" presStyleCnt="2">
        <dgm:presLayoutVars>
          <dgm:bulletEnabled val="1"/>
        </dgm:presLayoutVars>
      </dgm:prSet>
      <dgm:spPr/>
      <dgm:t>
        <a:bodyPr/>
        <a:lstStyle/>
        <a:p>
          <a:endParaRPr lang="en-US"/>
        </a:p>
      </dgm:t>
    </dgm:pt>
  </dgm:ptLst>
  <dgm:cxnLst>
    <dgm:cxn modelId="{A81511EB-7B3B-468B-BF0A-175076231094}" type="presOf" srcId="{76AD4E39-55D3-4EE8-9F4D-48FF084A32EE}" destId="{57C9E871-A95F-49C8-89B8-F398E836D649}" srcOrd="0" destOrd="0" presId="urn:microsoft.com/office/officeart/2005/8/layout/default"/>
    <dgm:cxn modelId="{87826223-5D92-41AD-BB7E-0D64C847A5A6}" type="presOf" srcId="{294C36F4-9009-4EF6-85D3-FE0E75687DD6}" destId="{AA5D10C4-82E2-42DF-9643-A75387818401}" srcOrd="0" destOrd="0" presId="urn:microsoft.com/office/officeart/2005/8/layout/default"/>
    <dgm:cxn modelId="{CF86348C-474E-4EAA-B526-7B92131A63FB}" type="presOf" srcId="{D5D7CD0A-0009-4150-9BF6-0F7ACFF9EB8F}" destId="{44C921E3-46B1-4E60-A5E7-26F3F6810550}" srcOrd="0" destOrd="0" presId="urn:microsoft.com/office/officeart/2005/8/layout/default"/>
    <dgm:cxn modelId="{026F6BB9-E658-468F-ACAE-73A9D0589E32}" srcId="{294C36F4-9009-4EF6-85D3-FE0E75687DD6}" destId="{76AD4E39-55D3-4EE8-9F4D-48FF084A32EE}" srcOrd="1" destOrd="0" parTransId="{1F51A4C4-9235-41FD-B3B3-F38A143D249E}" sibTransId="{8E624268-9700-4BBF-B9F1-D8EE5B063079}"/>
    <dgm:cxn modelId="{4D42A82A-2BC1-48E1-9211-8A4AB49A8EC6}" srcId="{294C36F4-9009-4EF6-85D3-FE0E75687DD6}" destId="{D5D7CD0A-0009-4150-9BF6-0F7ACFF9EB8F}" srcOrd="0" destOrd="0" parTransId="{81D9805A-428C-4436-8118-4383260119F5}" sibTransId="{6AE74B1D-4EA5-4DCD-B6AA-A970D2DD28AC}"/>
    <dgm:cxn modelId="{D63F3E72-3522-408E-AD91-28ACC732C06F}" type="presParOf" srcId="{AA5D10C4-82E2-42DF-9643-A75387818401}" destId="{44C921E3-46B1-4E60-A5E7-26F3F6810550}" srcOrd="0" destOrd="0" presId="urn:microsoft.com/office/officeart/2005/8/layout/default"/>
    <dgm:cxn modelId="{D6E1082D-27C8-4645-80ED-9582464A475A}" type="presParOf" srcId="{AA5D10C4-82E2-42DF-9643-A75387818401}" destId="{B7E1DE6B-5697-4232-B9FC-F6CD692CD214}" srcOrd="1" destOrd="0" presId="urn:microsoft.com/office/officeart/2005/8/layout/default"/>
    <dgm:cxn modelId="{D0833648-B39C-44FA-9F9F-FEC62329D419}" type="presParOf" srcId="{AA5D10C4-82E2-42DF-9643-A75387818401}" destId="{57C9E871-A95F-49C8-89B8-F398E836D649}"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921E3-46B1-4E60-A5E7-26F3F6810550}">
      <dsp:nvSpPr>
        <dsp:cNvPr id="0" name=""/>
        <dsp:cNvSpPr/>
      </dsp:nvSpPr>
      <dsp:spPr>
        <a:xfrm>
          <a:off x="403520" y="760"/>
          <a:ext cx="2817561" cy="1690537"/>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Commercial vs. non-commercial impacts the degree of protection provided by the First Amendment. </a:t>
          </a:r>
          <a:br>
            <a:rPr lang="en-US" sz="1500" kern="1200"/>
          </a:br>
          <a:r>
            <a:rPr lang="en-US" sz="1500" kern="1200"/>
            <a:t>Bolger v. Youngs Drug Prod. Corp., 463 U.S. 60, 65 (1983).</a:t>
          </a:r>
        </a:p>
      </dsp:txBody>
      <dsp:txXfrm>
        <a:off x="403520" y="760"/>
        <a:ext cx="2817561" cy="1690537"/>
      </dsp:txXfrm>
    </dsp:sp>
    <dsp:sp modelId="{57C9E871-A95F-49C8-89B8-F398E836D649}">
      <dsp:nvSpPr>
        <dsp:cNvPr id="0" name=""/>
        <dsp:cNvSpPr/>
      </dsp:nvSpPr>
      <dsp:spPr>
        <a:xfrm>
          <a:off x="403520" y="1973053"/>
          <a:ext cx="2817561" cy="1690537"/>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Commercial speech is that expression which is “related solely to the economic interests of the speaker and its audience.” Cent. Hudson Gas &amp; Elec. Corp. v. Pub. Serv. Comm’n of New York, 447 U.S. 557, 561 (1980). </a:t>
          </a:r>
        </a:p>
      </dsp:txBody>
      <dsp:txXfrm>
        <a:off x="403520" y="1973053"/>
        <a:ext cx="2817561" cy="16905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4A158C-023B-E24C-9437-91A8696020EA}" type="datetime1">
              <a:rPr lang="en-US" smtClean="0"/>
              <a:pPr/>
              <a:t>4/23/26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E8EFF5-72CA-DB46-A620-33632763BA8C}" type="slidenum">
              <a:rPr lang="en-US" smtClean="0"/>
              <a:pPr/>
              <a:t>‹#›</a:t>
            </a:fld>
            <a:endParaRPr lang="en-US"/>
          </a:p>
        </p:txBody>
      </p:sp>
    </p:spTree>
    <p:extLst>
      <p:ext uri="{BB962C8B-B14F-4D97-AF65-F5344CB8AC3E}">
        <p14:creationId xmlns:p14="http://schemas.microsoft.com/office/powerpoint/2010/main" val="26257785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DA9C0B-B9E4-2440-9819-08F4B250BA81}" type="datetime1">
              <a:rPr lang="en-US" smtClean="0"/>
              <a:pPr/>
              <a:t>4/23/26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E09E97-9E60-864F-943A-77B71842A502}" type="slidenum">
              <a:rPr lang="en-US" smtClean="0"/>
              <a:pPr/>
              <a:t>‹#›</a:t>
            </a:fld>
            <a:endParaRPr lang="en-US"/>
          </a:p>
        </p:txBody>
      </p:sp>
    </p:spTree>
    <p:extLst>
      <p:ext uri="{BB962C8B-B14F-4D97-AF65-F5344CB8AC3E}">
        <p14:creationId xmlns:p14="http://schemas.microsoft.com/office/powerpoint/2010/main" val="3743442549"/>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E5949AF-5766-1147-858A-600BC39C2406}" type="datetime1">
              <a:rPr lang="en-US" smtClean="0"/>
              <a:pPr/>
              <a:t>4/23/26</a:t>
            </a:fld>
            <a:endParaRPr lang="en-US"/>
          </a:p>
        </p:txBody>
      </p:sp>
      <p:sp>
        <p:nvSpPr>
          <p:cNvPr id="5" name="Footer Placeholder 4"/>
          <p:cNvSpPr>
            <a:spLocks noGrp="1"/>
          </p:cNvSpPr>
          <p:nvPr>
            <p:ph type="ftr" sz="quarter" idx="11"/>
          </p:nvPr>
        </p:nvSpPr>
        <p:spPr/>
        <p:txBody>
          <a:bodyPr/>
          <a:lstStyle/>
          <a:p>
            <a:r>
              <a:rPr lang="en-US"/>
              <a:t>www.randazza.com</a:t>
            </a:r>
          </a:p>
        </p:txBody>
      </p:sp>
      <p:sp>
        <p:nvSpPr>
          <p:cNvPr id="6" name="Slide Number Placeholder 5"/>
          <p:cNvSpPr>
            <a:spLocks noGrp="1"/>
          </p:cNvSpPr>
          <p:nvPr>
            <p:ph type="sldNum" sz="quarter" idx="12"/>
          </p:nvPr>
        </p:nvSpPr>
        <p:spPr/>
        <p:txBody>
          <a:bodyPr/>
          <a:lstStyle/>
          <a:p>
            <a:fld id="{4F5888AD-428D-1D4B-B2D2-7305815E31A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134E78-A087-8C48-92AD-91E296B3B925}" type="datetime1">
              <a:rPr lang="en-US" smtClean="0"/>
              <a:pPr/>
              <a:t>4/23/26</a:t>
            </a:fld>
            <a:endParaRPr lang="en-US"/>
          </a:p>
        </p:txBody>
      </p:sp>
      <p:sp>
        <p:nvSpPr>
          <p:cNvPr id="5" name="Footer Placeholder 4"/>
          <p:cNvSpPr>
            <a:spLocks noGrp="1"/>
          </p:cNvSpPr>
          <p:nvPr>
            <p:ph type="ftr" sz="quarter" idx="11"/>
          </p:nvPr>
        </p:nvSpPr>
        <p:spPr/>
        <p:txBody>
          <a:bodyPr/>
          <a:lstStyle/>
          <a:p>
            <a:r>
              <a:rPr lang="en-US"/>
              <a:t>www.randazza.com</a:t>
            </a:r>
          </a:p>
        </p:txBody>
      </p:sp>
      <p:sp>
        <p:nvSpPr>
          <p:cNvPr id="6" name="Slide Number Placeholder 5"/>
          <p:cNvSpPr>
            <a:spLocks noGrp="1"/>
          </p:cNvSpPr>
          <p:nvPr>
            <p:ph type="sldNum" sz="quarter" idx="12"/>
          </p:nvPr>
        </p:nvSpPr>
        <p:spPr/>
        <p:txBody>
          <a:bodyPr/>
          <a:lstStyle/>
          <a:p>
            <a:fld id="{4F5888AD-428D-1D4B-B2D2-7305815E31A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B96517-762C-D244-8C20-FBE3A2F3D25A}" type="datetime1">
              <a:rPr lang="en-US" smtClean="0"/>
              <a:pPr/>
              <a:t>4/23/26</a:t>
            </a:fld>
            <a:endParaRPr lang="en-US"/>
          </a:p>
        </p:txBody>
      </p:sp>
      <p:sp>
        <p:nvSpPr>
          <p:cNvPr id="5" name="Footer Placeholder 4"/>
          <p:cNvSpPr>
            <a:spLocks noGrp="1"/>
          </p:cNvSpPr>
          <p:nvPr>
            <p:ph type="ftr" sz="quarter" idx="11"/>
          </p:nvPr>
        </p:nvSpPr>
        <p:spPr/>
        <p:txBody>
          <a:bodyPr/>
          <a:lstStyle/>
          <a:p>
            <a:r>
              <a:rPr lang="en-US"/>
              <a:t>www.randazza.com</a:t>
            </a:r>
          </a:p>
        </p:txBody>
      </p:sp>
      <p:sp>
        <p:nvSpPr>
          <p:cNvPr id="6" name="Slide Number Placeholder 5"/>
          <p:cNvSpPr>
            <a:spLocks noGrp="1"/>
          </p:cNvSpPr>
          <p:nvPr>
            <p:ph type="sldNum" sz="quarter" idx="12"/>
          </p:nvPr>
        </p:nvSpPr>
        <p:spPr/>
        <p:txBody>
          <a:bodyPr/>
          <a:lstStyle/>
          <a:p>
            <a:fld id="{4F5888AD-428D-1D4B-B2D2-7305815E31A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B1E65B-F7F0-1747-AFFD-6BA95AC4E71A}" type="datetime1">
              <a:rPr lang="en-US" smtClean="0"/>
              <a:pPr/>
              <a:t>4/23/26</a:t>
            </a:fld>
            <a:endParaRPr lang="en-US"/>
          </a:p>
        </p:txBody>
      </p:sp>
      <p:sp>
        <p:nvSpPr>
          <p:cNvPr id="5" name="Footer Placeholder 4"/>
          <p:cNvSpPr>
            <a:spLocks noGrp="1"/>
          </p:cNvSpPr>
          <p:nvPr>
            <p:ph type="ftr" sz="quarter" idx="11"/>
          </p:nvPr>
        </p:nvSpPr>
        <p:spPr/>
        <p:txBody>
          <a:bodyPr/>
          <a:lstStyle/>
          <a:p>
            <a:r>
              <a:rPr lang="en-US"/>
              <a:t>www.randazza.com</a:t>
            </a:r>
          </a:p>
        </p:txBody>
      </p:sp>
      <p:sp>
        <p:nvSpPr>
          <p:cNvPr id="6" name="Slide Number Placeholder 5"/>
          <p:cNvSpPr>
            <a:spLocks noGrp="1"/>
          </p:cNvSpPr>
          <p:nvPr>
            <p:ph type="sldNum" sz="quarter" idx="12"/>
          </p:nvPr>
        </p:nvSpPr>
        <p:spPr/>
        <p:txBody>
          <a:bodyPr/>
          <a:lstStyle/>
          <a:p>
            <a:fld id="{4F5888AD-428D-1D4B-B2D2-7305815E31A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359E78-D40C-6044-9D77-80337CAC4BC7}" type="datetime1">
              <a:rPr lang="en-US" smtClean="0"/>
              <a:pPr/>
              <a:t>4/23/26</a:t>
            </a:fld>
            <a:endParaRPr lang="en-US"/>
          </a:p>
        </p:txBody>
      </p:sp>
      <p:sp>
        <p:nvSpPr>
          <p:cNvPr id="5" name="Footer Placeholder 4"/>
          <p:cNvSpPr>
            <a:spLocks noGrp="1"/>
          </p:cNvSpPr>
          <p:nvPr>
            <p:ph type="ftr" sz="quarter" idx="11"/>
          </p:nvPr>
        </p:nvSpPr>
        <p:spPr/>
        <p:txBody>
          <a:bodyPr/>
          <a:lstStyle/>
          <a:p>
            <a:r>
              <a:rPr lang="en-US"/>
              <a:t>www.randazza.com</a:t>
            </a:r>
          </a:p>
        </p:txBody>
      </p:sp>
      <p:sp>
        <p:nvSpPr>
          <p:cNvPr id="6" name="Slide Number Placeholder 5"/>
          <p:cNvSpPr>
            <a:spLocks noGrp="1"/>
          </p:cNvSpPr>
          <p:nvPr>
            <p:ph type="sldNum" sz="quarter" idx="12"/>
          </p:nvPr>
        </p:nvSpPr>
        <p:spPr/>
        <p:txBody>
          <a:bodyPr/>
          <a:lstStyle/>
          <a:p>
            <a:fld id="{4F5888AD-428D-1D4B-B2D2-7305815E31A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3829B6-2B94-6545-A234-C0EC5C441873}" type="datetime1">
              <a:rPr lang="en-US" smtClean="0"/>
              <a:pPr/>
              <a:t>4/23/26</a:t>
            </a:fld>
            <a:endParaRPr lang="en-US"/>
          </a:p>
        </p:txBody>
      </p:sp>
      <p:sp>
        <p:nvSpPr>
          <p:cNvPr id="6" name="Footer Placeholder 5"/>
          <p:cNvSpPr>
            <a:spLocks noGrp="1"/>
          </p:cNvSpPr>
          <p:nvPr>
            <p:ph type="ftr" sz="quarter" idx="11"/>
          </p:nvPr>
        </p:nvSpPr>
        <p:spPr/>
        <p:txBody>
          <a:bodyPr/>
          <a:lstStyle/>
          <a:p>
            <a:r>
              <a:rPr lang="en-US"/>
              <a:t>www.randazza.com</a:t>
            </a:r>
          </a:p>
        </p:txBody>
      </p:sp>
      <p:sp>
        <p:nvSpPr>
          <p:cNvPr id="7" name="Slide Number Placeholder 6"/>
          <p:cNvSpPr>
            <a:spLocks noGrp="1"/>
          </p:cNvSpPr>
          <p:nvPr>
            <p:ph type="sldNum" sz="quarter" idx="12"/>
          </p:nvPr>
        </p:nvSpPr>
        <p:spPr/>
        <p:txBody>
          <a:bodyPr/>
          <a:lstStyle/>
          <a:p>
            <a:fld id="{4F5888AD-428D-1D4B-B2D2-7305815E31A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45B108-5A72-1045-BD15-E0DB663C3B73}" type="datetime1">
              <a:rPr lang="en-US" smtClean="0"/>
              <a:pPr/>
              <a:t>4/23/26</a:t>
            </a:fld>
            <a:endParaRPr lang="en-US"/>
          </a:p>
        </p:txBody>
      </p:sp>
      <p:sp>
        <p:nvSpPr>
          <p:cNvPr id="8" name="Footer Placeholder 7"/>
          <p:cNvSpPr>
            <a:spLocks noGrp="1"/>
          </p:cNvSpPr>
          <p:nvPr>
            <p:ph type="ftr" sz="quarter" idx="11"/>
          </p:nvPr>
        </p:nvSpPr>
        <p:spPr/>
        <p:txBody>
          <a:bodyPr/>
          <a:lstStyle/>
          <a:p>
            <a:r>
              <a:rPr lang="en-US"/>
              <a:t>www.randazza.com</a:t>
            </a:r>
          </a:p>
        </p:txBody>
      </p:sp>
      <p:sp>
        <p:nvSpPr>
          <p:cNvPr id="9" name="Slide Number Placeholder 8"/>
          <p:cNvSpPr>
            <a:spLocks noGrp="1"/>
          </p:cNvSpPr>
          <p:nvPr>
            <p:ph type="sldNum" sz="quarter" idx="12"/>
          </p:nvPr>
        </p:nvSpPr>
        <p:spPr/>
        <p:txBody>
          <a:bodyPr/>
          <a:lstStyle/>
          <a:p>
            <a:fld id="{4F5888AD-428D-1D4B-B2D2-7305815E31A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DA347B-4547-6B4C-AA87-6598026F6750}" type="datetime1">
              <a:rPr lang="en-US" smtClean="0"/>
              <a:pPr/>
              <a:t>4/23/26</a:t>
            </a:fld>
            <a:endParaRPr lang="en-US"/>
          </a:p>
        </p:txBody>
      </p:sp>
      <p:sp>
        <p:nvSpPr>
          <p:cNvPr id="4" name="Footer Placeholder 3"/>
          <p:cNvSpPr>
            <a:spLocks noGrp="1"/>
          </p:cNvSpPr>
          <p:nvPr>
            <p:ph type="ftr" sz="quarter" idx="11"/>
          </p:nvPr>
        </p:nvSpPr>
        <p:spPr/>
        <p:txBody>
          <a:bodyPr/>
          <a:lstStyle/>
          <a:p>
            <a:r>
              <a:rPr lang="en-US"/>
              <a:t>www.randazza.com</a:t>
            </a:r>
          </a:p>
        </p:txBody>
      </p:sp>
      <p:sp>
        <p:nvSpPr>
          <p:cNvPr id="5" name="Slide Number Placeholder 4"/>
          <p:cNvSpPr>
            <a:spLocks noGrp="1"/>
          </p:cNvSpPr>
          <p:nvPr>
            <p:ph type="sldNum" sz="quarter" idx="12"/>
          </p:nvPr>
        </p:nvSpPr>
        <p:spPr/>
        <p:txBody>
          <a:bodyPr/>
          <a:lstStyle/>
          <a:p>
            <a:fld id="{4F5888AD-428D-1D4B-B2D2-7305815E31A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B1BC1-A049-0D42-95CD-AAC72409178C}" type="datetime1">
              <a:rPr lang="en-US" smtClean="0"/>
              <a:pPr/>
              <a:t>4/23/26</a:t>
            </a:fld>
            <a:endParaRPr lang="en-US"/>
          </a:p>
        </p:txBody>
      </p:sp>
      <p:sp>
        <p:nvSpPr>
          <p:cNvPr id="3" name="Footer Placeholder 2"/>
          <p:cNvSpPr>
            <a:spLocks noGrp="1"/>
          </p:cNvSpPr>
          <p:nvPr>
            <p:ph type="ftr" sz="quarter" idx="11"/>
          </p:nvPr>
        </p:nvSpPr>
        <p:spPr/>
        <p:txBody>
          <a:bodyPr/>
          <a:lstStyle/>
          <a:p>
            <a:r>
              <a:rPr lang="en-US"/>
              <a:t>www.randazza.com</a:t>
            </a:r>
          </a:p>
        </p:txBody>
      </p:sp>
      <p:sp>
        <p:nvSpPr>
          <p:cNvPr id="4" name="Slide Number Placeholder 3"/>
          <p:cNvSpPr>
            <a:spLocks noGrp="1"/>
          </p:cNvSpPr>
          <p:nvPr>
            <p:ph type="sldNum" sz="quarter" idx="12"/>
          </p:nvPr>
        </p:nvSpPr>
        <p:spPr/>
        <p:txBody>
          <a:bodyPr/>
          <a:lstStyle/>
          <a:p>
            <a:fld id="{4F5888AD-428D-1D4B-B2D2-7305815E31A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4F2004-2B2C-EB43-A3E7-D4CBF1BB1E67}" type="datetime1">
              <a:rPr lang="en-US" smtClean="0"/>
              <a:pPr/>
              <a:t>4/23/26</a:t>
            </a:fld>
            <a:endParaRPr lang="en-US"/>
          </a:p>
        </p:txBody>
      </p:sp>
      <p:sp>
        <p:nvSpPr>
          <p:cNvPr id="6" name="Footer Placeholder 5"/>
          <p:cNvSpPr>
            <a:spLocks noGrp="1"/>
          </p:cNvSpPr>
          <p:nvPr>
            <p:ph type="ftr" sz="quarter" idx="11"/>
          </p:nvPr>
        </p:nvSpPr>
        <p:spPr/>
        <p:txBody>
          <a:bodyPr/>
          <a:lstStyle/>
          <a:p>
            <a:r>
              <a:rPr lang="en-US"/>
              <a:t>www.randazza.com</a:t>
            </a:r>
          </a:p>
        </p:txBody>
      </p:sp>
      <p:sp>
        <p:nvSpPr>
          <p:cNvPr id="7" name="Slide Number Placeholder 6"/>
          <p:cNvSpPr>
            <a:spLocks noGrp="1"/>
          </p:cNvSpPr>
          <p:nvPr>
            <p:ph type="sldNum" sz="quarter" idx="12"/>
          </p:nvPr>
        </p:nvSpPr>
        <p:spPr/>
        <p:txBody>
          <a:bodyPr/>
          <a:lstStyle/>
          <a:p>
            <a:fld id="{4F5888AD-428D-1D4B-B2D2-7305815E31A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AE6E87-17F8-2642-A006-0EEF5F9AB663}" type="datetime1">
              <a:rPr lang="en-US" smtClean="0"/>
              <a:pPr/>
              <a:t>4/23/26</a:t>
            </a:fld>
            <a:endParaRPr lang="en-US"/>
          </a:p>
        </p:txBody>
      </p:sp>
      <p:sp>
        <p:nvSpPr>
          <p:cNvPr id="6" name="Footer Placeholder 5"/>
          <p:cNvSpPr>
            <a:spLocks noGrp="1"/>
          </p:cNvSpPr>
          <p:nvPr>
            <p:ph type="ftr" sz="quarter" idx="11"/>
          </p:nvPr>
        </p:nvSpPr>
        <p:spPr/>
        <p:txBody>
          <a:bodyPr/>
          <a:lstStyle/>
          <a:p>
            <a:r>
              <a:rPr lang="en-US"/>
              <a:t>www.randazza.com</a:t>
            </a:r>
          </a:p>
        </p:txBody>
      </p:sp>
      <p:sp>
        <p:nvSpPr>
          <p:cNvPr id="7" name="Slide Number Placeholder 6"/>
          <p:cNvSpPr>
            <a:spLocks noGrp="1"/>
          </p:cNvSpPr>
          <p:nvPr>
            <p:ph type="sldNum" sz="quarter" idx="12"/>
          </p:nvPr>
        </p:nvSpPr>
        <p:spPr/>
        <p:txBody>
          <a:bodyPr/>
          <a:lstStyle/>
          <a:p>
            <a:fld id="{4F5888AD-428D-1D4B-B2D2-7305815E31A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27574-F638-1E4E-A693-156F3FA7286E}" type="datetime1">
              <a:rPr lang="en-US" smtClean="0"/>
              <a:pPr/>
              <a:t>4/23/26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www.randazza.com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888AD-428D-1D4B-B2D2-7305815E31A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905BA41-EE6E-4F80-8636-447F22DD72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xmlns="" id="{C769E476-7A08-E51D-4E29-2354EBF0E63E}"/>
              </a:ext>
            </a:extLst>
          </p:cNvPr>
          <p:cNvSpPr>
            <a:spLocks noGrp="1"/>
          </p:cNvSpPr>
          <p:nvPr>
            <p:ph type="ctrTitle"/>
          </p:nvPr>
        </p:nvSpPr>
        <p:spPr>
          <a:xfrm>
            <a:off x="857071" y="2960759"/>
            <a:ext cx="7429849" cy="1525941"/>
          </a:xfrm>
        </p:spPr>
        <p:txBody>
          <a:bodyPr anchor="b">
            <a:noAutofit/>
          </a:bodyPr>
          <a:lstStyle/>
          <a:p>
            <a:pPr>
              <a:lnSpc>
                <a:spcPct val="90000"/>
              </a:lnSpc>
            </a:pPr>
            <a:r>
              <a:rPr lang="en-US" sz="4000" b="1">
                <a:solidFill>
                  <a:srgbClr val="FFFFFF"/>
                </a:solidFill>
              </a:rPr>
              <a:t> Freedom of Expression &amp; Intellectual Property</a:t>
            </a:r>
          </a:p>
        </p:txBody>
      </p:sp>
      <p:sp>
        <p:nvSpPr>
          <p:cNvPr id="3" name="Subtitle 2">
            <a:extLst>
              <a:ext uri="{FF2B5EF4-FFF2-40B4-BE49-F238E27FC236}">
                <a16:creationId xmlns:a16="http://schemas.microsoft.com/office/drawing/2014/main" xmlns="" id="{FA412438-FE1D-720E-E2F7-56DD29FA8E5B}"/>
              </a:ext>
            </a:extLst>
          </p:cNvPr>
          <p:cNvSpPr>
            <a:spLocks noGrp="1"/>
          </p:cNvSpPr>
          <p:nvPr>
            <p:ph type="subTitle" idx="1"/>
          </p:nvPr>
        </p:nvSpPr>
        <p:spPr>
          <a:xfrm>
            <a:off x="1386345" y="4951164"/>
            <a:ext cx="6371303" cy="1292422"/>
          </a:xfrm>
        </p:spPr>
        <p:txBody>
          <a:bodyPr>
            <a:normAutofit/>
          </a:bodyPr>
          <a:lstStyle/>
          <a:p>
            <a:r>
              <a:rPr lang="en-US">
                <a:solidFill>
                  <a:srgbClr val="FFFFFF"/>
                </a:solidFill>
              </a:rPr>
              <a:t>Marc J. Randazza</a:t>
            </a:r>
          </a:p>
        </p:txBody>
      </p:sp>
      <p:sp>
        <p:nvSpPr>
          <p:cNvPr id="12" name="Oval 11">
            <a:extLst>
              <a:ext uri="{FF2B5EF4-FFF2-40B4-BE49-F238E27FC236}">
                <a16:creationId xmlns:a16="http://schemas.microsoft.com/office/drawing/2014/main" xmlns="" id="{CD7549B2-EE05-4558-8C64-AC46755F2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4918" y="614414"/>
            <a:ext cx="2174164" cy="2174164"/>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5" name="Picture 4">
            <a:extLst>
              <a:ext uri="{FF2B5EF4-FFF2-40B4-BE49-F238E27FC236}">
                <a16:creationId xmlns:a16="http://schemas.microsoft.com/office/drawing/2014/main" xmlns="" id="{C3320ECE-4146-5655-7949-30ED7C1A2E5F}"/>
              </a:ext>
            </a:extLst>
          </p:cNvPr>
          <p:cNvPicPr>
            <a:picLocks noChangeAspect="1"/>
          </p:cNvPicPr>
          <p:nvPr/>
        </p:nvPicPr>
        <p:blipFill>
          <a:blip r:embed="rId2"/>
          <a:stretch>
            <a:fillRect/>
          </a:stretch>
        </p:blipFill>
        <p:spPr>
          <a:xfrm>
            <a:off x="3801060" y="1475353"/>
            <a:ext cx="1541879" cy="452284"/>
          </a:xfrm>
          <a:prstGeom prst="rect">
            <a:avLst/>
          </a:prstGeom>
        </p:spPr>
      </p:pic>
      <p:sp>
        <p:nvSpPr>
          <p:cNvPr id="4" name="Footer Placeholder 3">
            <a:extLst>
              <a:ext uri="{FF2B5EF4-FFF2-40B4-BE49-F238E27FC236}">
                <a16:creationId xmlns:a16="http://schemas.microsoft.com/office/drawing/2014/main" xmlns="" id="{C4658191-2102-7431-7A40-BDBB5F631AC8}"/>
              </a:ext>
            </a:extLst>
          </p:cNvPr>
          <p:cNvSpPr>
            <a:spLocks noGrp="1"/>
          </p:cNvSpPr>
          <p:nvPr>
            <p:ph type="ftr" sz="quarter" idx="11"/>
          </p:nvPr>
        </p:nvSpPr>
        <p:spPr>
          <a:xfrm>
            <a:off x="2916492" y="6356935"/>
            <a:ext cx="3311013" cy="273844"/>
          </a:xfrm>
        </p:spPr>
        <p:txBody>
          <a:bodyPr>
            <a:normAutofit/>
          </a:bodyPr>
          <a:lstStyle/>
          <a:p>
            <a:pPr>
              <a:lnSpc>
                <a:spcPct val="90000"/>
              </a:lnSpc>
              <a:spcAft>
                <a:spcPts val="600"/>
              </a:spcAft>
            </a:pPr>
            <a:r>
              <a:rPr lang="en-US">
                <a:solidFill>
                  <a:prstClr val="white"/>
                </a:solidFill>
              </a:rPr>
              <a:t>www.randazza.com</a:t>
            </a:r>
          </a:p>
        </p:txBody>
      </p:sp>
    </p:spTree>
    <p:extLst>
      <p:ext uri="{BB962C8B-B14F-4D97-AF65-F5344CB8AC3E}">
        <p14:creationId xmlns:p14="http://schemas.microsoft.com/office/powerpoint/2010/main" val="345986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3724072" y="629268"/>
            <a:ext cx="4939868" cy="1286160"/>
          </a:xfrm>
        </p:spPr>
        <p:txBody>
          <a:bodyPr anchor="b">
            <a:normAutofit/>
          </a:bodyPr>
          <a:lstStyle/>
          <a:p>
            <a:pPr>
              <a:lnSpc>
                <a:spcPct val="90000"/>
              </a:lnSpc>
            </a:pPr>
            <a:r>
              <a:rPr lang="en-US" sz="4100">
                <a:solidFill>
                  <a:srgbClr val="C00000"/>
                </a:solidFill>
              </a:rPr>
              <a:t>Trademarks </a:t>
            </a:r>
            <a:br>
              <a:rPr lang="en-US" sz="4100">
                <a:solidFill>
                  <a:srgbClr val="C00000"/>
                </a:solidFill>
              </a:rPr>
            </a:br>
            <a:r>
              <a:rPr lang="en-US" sz="4100">
                <a:solidFill>
                  <a:srgbClr val="C00000"/>
                </a:solidFill>
              </a:rPr>
              <a:t>and Speech</a:t>
            </a:r>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3724073" y="2438400"/>
            <a:ext cx="4939867" cy="3785419"/>
          </a:xfrm>
        </p:spPr>
        <p:txBody>
          <a:bodyPr>
            <a:normAutofit/>
          </a:bodyPr>
          <a:lstStyle/>
          <a:p>
            <a:r>
              <a:rPr lang="en-US" sz="2000">
                <a:cs typeface="Century Gothic"/>
              </a:rPr>
              <a:t>The Paris Convention and the TRIPS Agreements obligate the member states to protect trademarks</a:t>
            </a:r>
          </a:p>
          <a:p>
            <a:r>
              <a:rPr lang="en-US" sz="2000">
                <a:cs typeface="Century Gothic"/>
              </a:rPr>
              <a:t>Agreements provide the right for member states to deny registration if the marks themselves are “contrary to morality or public order”</a:t>
            </a:r>
          </a:p>
          <a:p>
            <a:r>
              <a:rPr lang="en-US" sz="2000">
                <a:cs typeface="Century Gothic"/>
              </a:rPr>
              <a:t>What does that mean? </a:t>
            </a:r>
          </a:p>
        </p:txBody>
      </p:sp>
      <p:pic>
        <p:nvPicPr>
          <p:cNvPr id="12292" name="Picture 4" descr="Defining Your Moral Compass | The Sanford C. Bernstein &amp; Co. Center for  Leadership and Ethics">
            <a:extLst>
              <a:ext uri="{FF2B5EF4-FFF2-40B4-BE49-F238E27FC236}">
                <a16:creationId xmlns:a16="http://schemas.microsoft.com/office/drawing/2014/main" xmlns="" id="{4257F3D6-A7B5-215C-2D5E-F52EA5791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85" r="33594"/>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91E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504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6CBB7C51-829B-4243-9A2F-5EA8A29D7E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5ECE0A17-721D-47DA-B462-427AB9C6560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3" name="Freeform 5">
              <a:extLst>
                <a:ext uri="{FF2B5EF4-FFF2-40B4-BE49-F238E27FC236}">
                  <a16:creationId xmlns:a16="http://schemas.microsoft.com/office/drawing/2014/main" xmlns="" id="{07B1C03F-70ED-4BE3-AFBC-CD51D4411F2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xmlns="" id="{AE84050F-F367-4A35-93F5-1397E3C6677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xmlns="" id="{5D88F3A8-CDAB-4D08-8D47-096D7AA3467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xmlns="" id="{A2BEFDF5-BD04-4DD8-9671-13817A4D8AB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xmlns="" id="{ACA74E73-7B97-43C1-BC3B-89DED3F8AF8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xmlns="" id="{C11D94E0-EFF2-4934-97FD-3E424A25F27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xmlns="" id="{70D5352A-232D-40A3-8A72-4CB6B8277E3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xmlns="" id="{9E3B6EC6-9A43-43B8-BE95-D12BD1AF3CE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xmlns="" id="{7B71BA3B-3BFF-4756-B642-C00DA5F4AD9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xmlns="" id="{6070AC7F-F9D6-4E73-A95C-9DA3846FD56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xmlns="" id="{9DDF2314-3F38-4664-B31D-AEB55882BBB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xmlns="" id="{A59AAAEA-0A38-490A-9CBF-F8C79B0A6BD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xmlns="" id="{9AEF5CD7-59EB-48AC-BB37-3EB70C0529C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xmlns="" id="{24602B28-B14A-4724-9665-D2CDC19C980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xmlns="" id="{541E4D23-8098-43A1-9826-246EBF1BBAF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xmlns="" id="{D164F3ED-DB01-4823-852E-A99B4C2641A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xmlns="" id="{05C52390-6376-4DB5-B289-6B1C5273559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xmlns="" id="{40ABB3F2-1D59-4F3E-921C-DD7B8D55BA4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xmlns="" id="{88E0EE84-E054-424D-A93B-D6D23AFFFF4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xmlns="" id="{F084CB4C-E741-4E13-AE65-BAB699C6C61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xmlns="" id="{AA5D2838-70AA-418B-87DF-83A903E7941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34">
            <a:extLst>
              <a:ext uri="{FF2B5EF4-FFF2-40B4-BE49-F238E27FC236}">
                <a16:creationId xmlns:a16="http://schemas.microsoft.com/office/drawing/2014/main" xmlns="" id="{908DA454-A7F1-451C-B515-49578824950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36" name="Rectangle 35">
              <a:extLst>
                <a:ext uri="{FF2B5EF4-FFF2-40B4-BE49-F238E27FC236}">
                  <a16:creationId xmlns:a16="http://schemas.microsoft.com/office/drawing/2014/main" xmlns="" id="{696FE467-34A9-4910-A7C5-6B92891F24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22">
              <a:extLst>
                <a:ext uri="{FF2B5EF4-FFF2-40B4-BE49-F238E27FC236}">
                  <a16:creationId xmlns:a16="http://schemas.microsoft.com/office/drawing/2014/main" xmlns="" id="{01A2AF91-EF78-4611-8AF7-C1B45269F7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4C7115C0-C409-41DC-96F1-B784C5E375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xmlns="" id="{BC4A7CC7-1580-FC8A-51F0-5B87EB7E07C1}"/>
              </a:ext>
            </a:extLst>
          </p:cNvPr>
          <p:cNvSpPr>
            <a:spLocks noGrp="1"/>
          </p:cNvSpPr>
          <p:nvPr>
            <p:ph type="title"/>
          </p:nvPr>
        </p:nvSpPr>
        <p:spPr>
          <a:xfrm>
            <a:off x="666473" y="2358391"/>
            <a:ext cx="2624234" cy="2453676"/>
          </a:xfrm>
        </p:spPr>
        <p:txBody>
          <a:bodyPr>
            <a:normAutofit/>
          </a:bodyPr>
          <a:lstStyle/>
          <a:p>
            <a:r>
              <a:rPr lang="en-US" sz="3100">
                <a:solidFill>
                  <a:srgbClr val="FFFFFE"/>
                </a:solidFill>
              </a:rPr>
              <a:t>Commercial Speech </a:t>
            </a:r>
            <a:endParaRPr lang="en-US" sz="3100">
              <a:solidFill>
                <a:srgbClr val="FFFFFE"/>
              </a:solidFill>
              <a:cs typeface="Calibri"/>
            </a:endParaRPr>
          </a:p>
        </p:txBody>
      </p:sp>
      <p:sp>
        <p:nvSpPr>
          <p:cNvPr id="3" name="Content Placeholder 2">
            <a:extLst>
              <a:ext uri="{FF2B5EF4-FFF2-40B4-BE49-F238E27FC236}">
                <a16:creationId xmlns:a16="http://schemas.microsoft.com/office/drawing/2014/main" xmlns="" id="{3FB31059-56BD-A60E-AA30-C06130A6E4C8}"/>
              </a:ext>
            </a:extLst>
          </p:cNvPr>
          <p:cNvSpPr>
            <a:spLocks noGrp="1"/>
          </p:cNvSpPr>
          <p:nvPr>
            <p:ph idx="1"/>
          </p:nvPr>
        </p:nvSpPr>
        <p:spPr>
          <a:xfrm>
            <a:off x="3896947" y="1163690"/>
            <a:ext cx="4711405" cy="2393369"/>
          </a:xfrm>
        </p:spPr>
        <p:txBody>
          <a:bodyPr anchor="ctr">
            <a:normAutofit/>
          </a:bodyPr>
          <a:lstStyle/>
          <a:p>
            <a:r>
              <a:rPr lang="en-US" sz="1600" b="1"/>
              <a:t>Central Hudson: </a:t>
            </a:r>
          </a:p>
          <a:p>
            <a:pPr lvl="1"/>
            <a:r>
              <a:rPr lang="en-US" sz="1600"/>
              <a:t>Is the expression </a:t>
            </a:r>
            <a:r>
              <a:rPr lang="en-US" sz="1600" b="1">
                <a:solidFill>
                  <a:srgbClr val="C00000"/>
                </a:solidFill>
              </a:rPr>
              <a:t>protected by the First Amendment</a:t>
            </a:r>
            <a:r>
              <a:rPr lang="en-US" sz="1600"/>
              <a:t>?</a:t>
            </a:r>
          </a:p>
          <a:p>
            <a:pPr lvl="1"/>
            <a:r>
              <a:rPr lang="en-US" sz="1600"/>
              <a:t>Is there a </a:t>
            </a:r>
            <a:r>
              <a:rPr lang="en-US" sz="1600" b="1">
                <a:solidFill>
                  <a:srgbClr val="C00000"/>
                </a:solidFill>
              </a:rPr>
              <a:t>substantial government interest</a:t>
            </a:r>
            <a:r>
              <a:rPr lang="en-US" sz="1600"/>
              <a:t>?</a:t>
            </a:r>
          </a:p>
          <a:p>
            <a:pPr lvl="1"/>
            <a:r>
              <a:rPr lang="en-US" sz="1600"/>
              <a:t>Is the government interest </a:t>
            </a:r>
            <a:r>
              <a:rPr lang="en-US" sz="1600" b="1">
                <a:solidFill>
                  <a:srgbClr val="C00000"/>
                </a:solidFill>
              </a:rPr>
              <a:t>directly advanced</a:t>
            </a:r>
            <a:r>
              <a:rPr lang="en-US" sz="1600" b="1"/>
              <a:t> </a:t>
            </a:r>
            <a:r>
              <a:rPr lang="en-US" sz="1600"/>
              <a:t>by the regulation? </a:t>
            </a:r>
          </a:p>
          <a:p>
            <a:pPr lvl="1"/>
            <a:r>
              <a:rPr lang="en-US" sz="1600"/>
              <a:t>Is the regulation </a:t>
            </a:r>
            <a:r>
              <a:rPr lang="en-US" sz="1600" b="1">
                <a:solidFill>
                  <a:srgbClr val="C00000"/>
                </a:solidFill>
              </a:rPr>
              <a:t>more extensive than is necessary</a:t>
            </a:r>
            <a:r>
              <a:rPr lang="en-US" sz="1600" b="1"/>
              <a:t> </a:t>
            </a:r>
            <a:r>
              <a:rPr lang="en-US" sz="1600"/>
              <a:t>to serve the state’s interest?</a:t>
            </a:r>
          </a:p>
        </p:txBody>
      </p:sp>
      <p:sp>
        <p:nvSpPr>
          <p:cNvPr id="40" name="Rectangle 39">
            <a:extLst>
              <a:ext uri="{FF2B5EF4-FFF2-40B4-BE49-F238E27FC236}">
                <a16:creationId xmlns:a16="http://schemas.microsoft.com/office/drawing/2014/main" xmlns="" id="{DE4A42E0-EF5F-4494-B39B-3DB7D04759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6448" y="3667039"/>
            <a:ext cx="4701762" cy="2376200"/>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418A7378-7097-1054-7A7F-F380DA59EF94}"/>
              </a:ext>
            </a:extLst>
          </p:cNvPr>
          <p:cNvSpPr txBox="1"/>
          <p:nvPr/>
        </p:nvSpPr>
        <p:spPr>
          <a:xfrm>
            <a:off x="3783106" y="4116080"/>
            <a:ext cx="493955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a:solidFill>
                  <a:srgbClr val="444444"/>
                </a:solidFill>
                <a:cs typeface="Arial"/>
              </a:rPr>
              <a:t>Commercial speech is that expression which is “related solely to the economic interests of the speaker and its audience.” Cent. Hudson Gas &amp; Elec. Corp. v. Pub. Serv. Comm’n of New York, 447 U.S. 557, 561 (1980). ​</a:t>
            </a:r>
          </a:p>
        </p:txBody>
      </p:sp>
    </p:spTree>
    <p:extLst>
      <p:ext uri="{BB962C8B-B14F-4D97-AF65-F5344CB8AC3E}">
        <p14:creationId xmlns:p14="http://schemas.microsoft.com/office/powerpoint/2010/main" val="1280575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xmlns="" id="{12609869-9E80-471B-A487-A53288E0E7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852297" y="502020"/>
            <a:ext cx="3992787" cy="1642970"/>
          </a:xfrm>
        </p:spPr>
        <p:txBody>
          <a:bodyPr anchor="b">
            <a:normAutofit/>
          </a:bodyPr>
          <a:lstStyle/>
          <a:p>
            <a:r>
              <a:rPr lang="en-US" sz="3500"/>
              <a:t>Lanham Act and Commercial Speech</a:t>
            </a:r>
            <a:endParaRPr lang="en-US" sz="3500">
              <a:cs typeface="Calibri"/>
            </a:endParaRPr>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858692" y="2405894"/>
            <a:ext cx="3986392" cy="4121388"/>
          </a:xfrm>
        </p:spPr>
        <p:txBody>
          <a:bodyPr anchor="t">
            <a:normAutofit lnSpcReduction="10000"/>
          </a:bodyPr>
          <a:lstStyle/>
          <a:p>
            <a:r>
              <a:rPr lang="en-US" sz="1700" err="1">
                <a:cs typeface="Century Gothic"/>
              </a:rPr>
              <a:t>Tobinick</a:t>
            </a:r>
            <a:r>
              <a:rPr lang="en-US" sz="1700">
                <a:cs typeface="Century Gothic"/>
              </a:rPr>
              <a:t> v. Novella, </a:t>
            </a:r>
            <a:r>
              <a:rPr lang="en-US" sz="1700">
                <a:ea typeface="+mn-lt"/>
                <a:cs typeface="+mn-lt"/>
              </a:rPr>
              <a:t>884 F.3d 1110  (11th Cir 2015) </a:t>
            </a:r>
            <a:endParaRPr lang="en-US" sz="1700">
              <a:cs typeface="Calibri"/>
            </a:endParaRPr>
          </a:p>
          <a:p>
            <a:endParaRPr lang="en-US" sz="1700">
              <a:cs typeface="Century Gothic"/>
            </a:endParaRPr>
          </a:p>
          <a:p>
            <a:r>
              <a:rPr lang="en-US" sz="1700">
                <a:ea typeface="+mn-lt"/>
                <a:cs typeface="+mn-lt"/>
              </a:rPr>
              <a:t>Commercial vs. non-commercial impacts the degree of protection provided by the First Amendment. </a:t>
            </a:r>
            <a:br>
              <a:rPr lang="en-US" sz="1700">
                <a:ea typeface="+mn-lt"/>
                <a:cs typeface="+mn-lt"/>
              </a:rPr>
            </a:br>
            <a:r>
              <a:rPr lang="en-US" sz="1700" i="1">
                <a:ea typeface="+mn-lt"/>
                <a:cs typeface="+mn-lt"/>
              </a:rPr>
              <a:t>Bolger v. Youngs Drug Prod. Corp.</a:t>
            </a:r>
            <a:r>
              <a:rPr lang="en-US" sz="1700">
                <a:ea typeface="+mn-lt"/>
                <a:cs typeface="+mn-lt"/>
              </a:rPr>
              <a:t>, 463 U.S. 60, 65 (1983).</a:t>
            </a:r>
          </a:p>
          <a:p>
            <a:endParaRPr lang="en-US" sz="1700">
              <a:cs typeface="Century Gothic"/>
            </a:endParaRPr>
          </a:p>
          <a:p>
            <a:r>
              <a:rPr lang="en-US" sz="1700">
                <a:cs typeface="Century Gothic"/>
              </a:rPr>
              <a:t>Dr. </a:t>
            </a:r>
            <a:r>
              <a:rPr lang="en-US" sz="1700" err="1">
                <a:cs typeface="Century Gothic"/>
              </a:rPr>
              <a:t>Tobinick</a:t>
            </a:r>
            <a:r>
              <a:rPr lang="en-US" sz="1700">
                <a:cs typeface="Century Gothic"/>
              </a:rPr>
              <a:t> claimed to be able to treat </a:t>
            </a:r>
            <a:r>
              <a:rPr lang="en-US" sz="1700" err="1">
                <a:cs typeface="Century Gothic"/>
              </a:rPr>
              <a:t>Alzheimers</a:t>
            </a:r>
            <a:endParaRPr lang="en-US" sz="1700">
              <a:cs typeface="Century Gothic"/>
            </a:endParaRPr>
          </a:p>
          <a:p>
            <a:endParaRPr lang="en-US" sz="1700">
              <a:cs typeface="Century Gothic"/>
            </a:endParaRPr>
          </a:p>
          <a:p>
            <a:r>
              <a:rPr lang="en-US" sz="1700">
                <a:cs typeface="Century Gothic"/>
              </a:rPr>
              <a:t>Novella challenged these claims </a:t>
            </a:r>
            <a:br>
              <a:rPr lang="en-US" sz="1700">
                <a:cs typeface="Century Gothic"/>
              </a:rPr>
            </a:br>
            <a:endParaRPr lang="en-US" sz="1700">
              <a:cs typeface="Century Gothic"/>
            </a:endParaRPr>
          </a:p>
          <a:p>
            <a:r>
              <a:rPr lang="en-US" sz="1700">
                <a:cs typeface="Century Gothic"/>
              </a:rPr>
              <a:t>Proxy use for defamation </a:t>
            </a:r>
          </a:p>
        </p:txBody>
      </p:sp>
      <p:sp>
        <p:nvSpPr>
          <p:cNvPr id="82" name="Rectangle 81">
            <a:extLst>
              <a:ext uri="{FF2B5EF4-FFF2-40B4-BE49-F238E27FC236}">
                <a16:creationId xmlns:a16="http://schemas.microsoft.com/office/drawing/2014/main" xmlns="" id="{7004738A-9D34-43E8-97D2-CA0EED4F8B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xmlns="" id="{B8B8D07F-F13E-443E-BA68-2D26672D76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xmlns="" id="{2813A4FA-24A5-41ED-A534-3807D1B2F3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xmlns="" id="{C3944F27-CA70-4E84-A51A-E6BF89558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Icon&#10;&#10;Description automatically generated">
            <a:extLst>
              <a:ext uri="{FF2B5EF4-FFF2-40B4-BE49-F238E27FC236}">
                <a16:creationId xmlns:a16="http://schemas.microsoft.com/office/drawing/2014/main" xmlns="" id="{719AB91E-44D8-73E7-D86E-0E30367BB4DA}"/>
              </a:ext>
            </a:extLst>
          </p:cNvPr>
          <p:cNvPicPr>
            <a:picLocks noChangeAspect="1"/>
          </p:cNvPicPr>
          <p:nvPr/>
        </p:nvPicPr>
        <p:blipFill>
          <a:blip r:embed="rId2"/>
          <a:stretch>
            <a:fillRect/>
          </a:stretch>
        </p:blipFill>
        <p:spPr>
          <a:xfrm>
            <a:off x="5306975" y="1880998"/>
            <a:ext cx="3127897" cy="3127897"/>
          </a:xfrm>
          <a:prstGeom prst="rect">
            <a:avLst/>
          </a:prstGeom>
        </p:spPr>
      </p:pic>
    </p:spTree>
    <p:extLst>
      <p:ext uri="{BB962C8B-B14F-4D97-AF65-F5344CB8AC3E}">
        <p14:creationId xmlns:p14="http://schemas.microsoft.com/office/powerpoint/2010/main" val="668080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BE9B531-DD8D-58B8-A184-CBBFFE0A9767}"/>
              </a:ext>
            </a:extLst>
          </p:cNvPr>
          <p:cNvSpPr>
            <a:spLocks noGrp="1"/>
          </p:cNvSpPr>
          <p:nvPr>
            <p:ph type="title"/>
          </p:nvPr>
        </p:nvSpPr>
        <p:spPr>
          <a:xfrm>
            <a:off x="515125" y="1153572"/>
            <a:ext cx="2400300" cy="4461163"/>
          </a:xfrm>
        </p:spPr>
        <p:txBody>
          <a:bodyPr>
            <a:normAutofit/>
          </a:bodyPr>
          <a:lstStyle/>
          <a:p>
            <a:r>
              <a:rPr lang="en-US" sz="3700">
                <a:solidFill>
                  <a:srgbClr val="FFFFFF"/>
                </a:solidFill>
                <a:ea typeface="Calibri"/>
                <a:cs typeface="Calibri"/>
              </a:rPr>
              <a:t>Moneyberg v. Cornelia</a:t>
            </a:r>
          </a:p>
        </p:txBody>
      </p:sp>
      <p:sp>
        <p:nvSpPr>
          <p:cNvPr id="13" name="Arc 12">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7AF6FF4-2E8D-2594-3813-D88614EA2A5E}"/>
              </a:ext>
            </a:extLst>
          </p:cNvPr>
          <p:cNvSpPr>
            <a:spLocks noGrp="1"/>
          </p:cNvSpPr>
          <p:nvPr>
            <p:ph idx="1"/>
          </p:nvPr>
        </p:nvSpPr>
        <p:spPr>
          <a:xfrm>
            <a:off x="3335481" y="591344"/>
            <a:ext cx="5179868" cy="5585619"/>
          </a:xfrm>
        </p:spPr>
        <p:txBody>
          <a:bodyPr vert="horz" lIns="91440" tIns="45720" rIns="91440" bIns="45720" rtlCol="0" anchor="ctr">
            <a:normAutofit/>
          </a:bodyPr>
          <a:lstStyle/>
          <a:p>
            <a:pPr>
              <a:lnSpc>
                <a:spcPct val="90000"/>
              </a:lnSpc>
            </a:pPr>
            <a:r>
              <a:rPr lang="en-US" sz="1800">
                <a:ea typeface="Calibri"/>
                <a:cs typeface="Calibri"/>
              </a:rPr>
              <a:t>Cornelia published videos incorporating intervie</a:t>
            </a:r>
            <a:r>
              <a:rPr lang="en-US" sz="1800"/>
              <a:t>ws</a:t>
            </a:r>
            <a:r>
              <a:rPr lang="en-US" sz="1800">
                <a:ea typeface="Calibri"/>
                <a:cs typeface="Calibri"/>
              </a:rPr>
              <a:t> stating </a:t>
            </a:r>
            <a:r>
              <a:rPr lang="en-US" sz="1800" err="1">
                <a:ea typeface="Calibri"/>
                <a:cs typeface="Calibri"/>
              </a:rPr>
              <a:t>Moneyberg's</a:t>
            </a:r>
            <a:r>
              <a:rPr lang="en-US" sz="1800">
                <a:ea typeface="Calibri"/>
                <a:cs typeface="Calibri"/>
              </a:rPr>
              <a:t> services were of dubious quality </a:t>
            </a:r>
          </a:p>
          <a:p>
            <a:pPr>
              <a:lnSpc>
                <a:spcPct val="90000"/>
              </a:lnSpc>
            </a:pPr>
            <a:r>
              <a:rPr lang="en-US" sz="1800" err="1">
                <a:ea typeface="Calibri"/>
                <a:cs typeface="Calibri"/>
              </a:rPr>
              <a:t>Moneyberg</a:t>
            </a:r>
            <a:r>
              <a:rPr lang="en-US" sz="1800" b="1">
                <a:solidFill>
                  <a:schemeClr val="accent2"/>
                </a:solidFill>
                <a:ea typeface="Calibri"/>
                <a:cs typeface="Calibri"/>
              </a:rPr>
              <a:t> sued Cornelia for defamation and unfair competition</a:t>
            </a:r>
            <a:r>
              <a:rPr lang="en-US" sz="1800">
                <a:ea typeface="Calibri"/>
                <a:cs typeface="Calibri"/>
              </a:rPr>
              <a:t> – Cornelia filed a special MTD under Nevada's Anti-SLAPP statute </a:t>
            </a:r>
          </a:p>
          <a:p>
            <a:pPr>
              <a:lnSpc>
                <a:spcPct val="90000"/>
              </a:lnSpc>
            </a:pPr>
            <a:r>
              <a:rPr lang="en-US" sz="1800">
                <a:ea typeface="Calibri"/>
                <a:cs typeface="Calibri"/>
              </a:rPr>
              <a:t>Cornelia prevailed at SJ finding that Cornelia could not have made the statements with actual malice </a:t>
            </a:r>
          </a:p>
          <a:p>
            <a:pPr lvl="1">
              <a:lnSpc>
                <a:spcPct val="90000"/>
              </a:lnSpc>
              <a:buFont typeface="Courier New"/>
              <a:buChar char="o"/>
            </a:pPr>
            <a:r>
              <a:rPr lang="en-US" sz="1800">
                <a:ea typeface="Calibri"/>
                <a:cs typeface="Calibri"/>
              </a:rPr>
              <a:t>Inconstantly the court also found under the Anti-SLAPP analysis that the </a:t>
            </a:r>
            <a:r>
              <a:rPr lang="en-US" sz="1800" b="1">
                <a:solidFill>
                  <a:schemeClr val="accent2"/>
                </a:solidFill>
                <a:ea typeface="Calibri"/>
                <a:cs typeface="Calibri"/>
              </a:rPr>
              <a:t>statement was not made in good faith </a:t>
            </a:r>
          </a:p>
          <a:p>
            <a:pPr>
              <a:lnSpc>
                <a:spcPct val="90000"/>
              </a:lnSpc>
            </a:pPr>
            <a:r>
              <a:rPr lang="en-US" sz="1800" err="1">
                <a:ea typeface="Calibri"/>
                <a:cs typeface="Calibri"/>
              </a:rPr>
              <a:t>Moneyberg</a:t>
            </a:r>
            <a:r>
              <a:rPr lang="en-US" sz="1800">
                <a:ea typeface="Calibri"/>
                <a:cs typeface="Calibri"/>
              </a:rPr>
              <a:t> appealed to the 9th Circuit and Cornelia cross-appealed hoping to get the inconsistent decision on the Anti-SLAPP reversed </a:t>
            </a:r>
          </a:p>
          <a:p>
            <a:pPr lvl="1">
              <a:lnSpc>
                <a:spcPct val="90000"/>
              </a:lnSpc>
              <a:buFont typeface="Courier New"/>
              <a:buChar char="o"/>
            </a:pPr>
            <a:r>
              <a:rPr lang="en-US" sz="1800">
                <a:ea typeface="Calibri"/>
                <a:cs typeface="Calibri"/>
              </a:rPr>
              <a:t>The 9th Circuit </a:t>
            </a:r>
            <a:r>
              <a:rPr lang="en-US" sz="1800" err="1">
                <a:ea typeface="Calibri"/>
                <a:cs typeface="Calibri"/>
              </a:rPr>
              <a:t>affi</a:t>
            </a:r>
            <a:r>
              <a:rPr lang="en-US" sz="1800">
                <a:ea typeface="Calibri"/>
                <a:cs typeface="Calibri"/>
              </a:rPr>
              <a:t>rmed the SJ decision and </a:t>
            </a:r>
            <a:r>
              <a:rPr lang="en-US" sz="1800" b="1">
                <a:solidFill>
                  <a:schemeClr val="accent2"/>
                </a:solidFill>
                <a:ea typeface="Calibri"/>
                <a:cs typeface="Calibri"/>
              </a:rPr>
              <a:t>overturned the lower court's decision on the Anti-SLAPP issue</a:t>
            </a:r>
            <a:r>
              <a:rPr lang="en-US" sz="1800">
                <a:ea typeface="Calibri"/>
                <a:cs typeface="Calibri"/>
              </a:rPr>
              <a:t> </a:t>
            </a:r>
          </a:p>
          <a:p>
            <a:pPr>
              <a:lnSpc>
                <a:spcPct val="90000"/>
              </a:lnSpc>
            </a:pPr>
            <a:endParaRPr lang="en-US" sz="1000">
              <a:ea typeface="Calibri"/>
              <a:cs typeface="Calibri"/>
            </a:endParaRPr>
          </a:p>
        </p:txBody>
      </p:sp>
      <p:sp>
        <p:nvSpPr>
          <p:cNvPr id="4" name="Footer Placeholder 3">
            <a:extLst>
              <a:ext uri="{FF2B5EF4-FFF2-40B4-BE49-F238E27FC236}">
                <a16:creationId xmlns:a16="http://schemas.microsoft.com/office/drawing/2014/main" xmlns="" id="{87C395C8-F775-8694-7CCC-D9C5A7EC06E3}"/>
              </a:ext>
            </a:extLst>
          </p:cNvPr>
          <p:cNvSpPr>
            <a:spLocks noGrp="1"/>
          </p:cNvSpPr>
          <p:nvPr>
            <p:ph type="ftr" sz="quarter" idx="11"/>
          </p:nvPr>
        </p:nvSpPr>
        <p:spPr>
          <a:xfrm>
            <a:off x="3028950" y="6356350"/>
            <a:ext cx="3938380" cy="365125"/>
          </a:xfrm>
        </p:spPr>
        <p:txBody>
          <a:bodyPr>
            <a:normAutofit/>
          </a:bodyPr>
          <a:lstStyle/>
          <a:p>
            <a:pPr>
              <a:spcAft>
                <a:spcPts val="600"/>
              </a:spcAft>
            </a:pPr>
            <a:r>
              <a:rPr lang="en-US"/>
              <a:t>www.randazza.com</a:t>
            </a:r>
          </a:p>
        </p:txBody>
      </p:sp>
    </p:spTree>
    <p:extLst>
      <p:ext uri="{BB962C8B-B14F-4D97-AF65-F5344CB8AC3E}">
        <p14:creationId xmlns:p14="http://schemas.microsoft.com/office/powerpoint/2010/main" val="1236620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5D13CC36-B950-4F02-9BAF-9A7EB26739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D1BDED99-B35B-4FEE-A274-8E8DB6FEEE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6854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Nuckin Futs Hot Sauce">
            <a:extLst>
              <a:ext uri="{FF2B5EF4-FFF2-40B4-BE49-F238E27FC236}">
                <a16:creationId xmlns:a16="http://schemas.microsoft.com/office/drawing/2014/main" xmlns="" id="{33E4D798-BA6F-13BF-FE79-10738471D0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9" r="13328"/>
          <a:stretch/>
        </p:blipFill>
        <p:spPr bwMode="auto">
          <a:xfrm>
            <a:off x="5976166" y="10"/>
            <a:ext cx="3167834"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852775" y="609600"/>
            <a:ext cx="5123391" cy="1322887"/>
          </a:xfrm>
        </p:spPr>
        <p:txBody>
          <a:bodyPr>
            <a:normAutofit/>
          </a:bodyPr>
          <a:lstStyle/>
          <a:p>
            <a:pPr>
              <a:lnSpc>
                <a:spcPct val="90000"/>
              </a:lnSpc>
            </a:pPr>
            <a:r>
              <a:rPr lang="en-US">
                <a:solidFill>
                  <a:srgbClr val="C00000"/>
                </a:solidFill>
              </a:rPr>
              <a:t>Trademarks </a:t>
            </a:r>
            <a:r>
              <a:rPr lang="en-US"/>
              <a:t/>
            </a:r>
            <a:br>
              <a:rPr lang="en-US"/>
            </a:br>
            <a:r>
              <a:rPr lang="en-US">
                <a:solidFill>
                  <a:srgbClr val="C00000"/>
                </a:solidFill>
              </a:rPr>
              <a:t>and Expression</a:t>
            </a:r>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852776" y="2194102"/>
            <a:ext cx="4887162" cy="3908585"/>
          </a:xfrm>
        </p:spPr>
        <p:txBody>
          <a:bodyPr>
            <a:normAutofit/>
          </a:bodyPr>
          <a:lstStyle/>
          <a:p>
            <a:r>
              <a:rPr lang="en-US" sz="1600">
                <a:cs typeface="Century Gothic"/>
              </a:rPr>
              <a:t>Australian Trade Marks </a:t>
            </a:r>
          </a:p>
          <a:p>
            <a:r>
              <a:rPr lang="en-US" sz="1600">
                <a:cs typeface="Century Gothic"/>
              </a:rPr>
              <a:t>Examiner must reject a trademark application if “</a:t>
            </a:r>
            <a:r>
              <a:rPr lang="en-US" sz="1600" b="1">
                <a:cs typeface="Century Gothic"/>
              </a:rPr>
              <a:t>(a) the trade mark contains or consists of scandalous matter or (b) its use would be contrary to law</a:t>
            </a:r>
            <a:r>
              <a:rPr lang="en-US" sz="1600">
                <a:cs typeface="Century Gothic"/>
              </a:rPr>
              <a:t>.”  </a:t>
            </a:r>
          </a:p>
          <a:p>
            <a:r>
              <a:rPr lang="en-US" sz="1600">
                <a:cs typeface="Century Gothic"/>
              </a:rPr>
              <a:t>From the “ordinary” person perspective whether a trade mark is </a:t>
            </a:r>
          </a:p>
          <a:p>
            <a:pPr lvl="1"/>
            <a:r>
              <a:rPr lang="en-US" sz="1600">
                <a:cs typeface="Century Gothic"/>
              </a:rPr>
              <a:t>shameful, </a:t>
            </a:r>
          </a:p>
          <a:p>
            <a:pPr lvl="1"/>
            <a:r>
              <a:rPr lang="en-US" sz="1600">
                <a:cs typeface="Century Gothic"/>
              </a:rPr>
              <a:t>offensive, or </a:t>
            </a:r>
          </a:p>
          <a:p>
            <a:pPr lvl="1"/>
            <a:r>
              <a:rPr lang="en-US" sz="1600">
                <a:cs typeface="Century Gothic"/>
              </a:rPr>
              <a:t>shocking, and therefore be rejected.  </a:t>
            </a:r>
          </a:p>
          <a:p>
            <a:r>
              <a:rPr lang="en-US" sz="1600">
                <a:cs typeface="Century Gothic"/>
              </a:rPr>
              <a:t> In a 2012 decision, a mark owner prevailed in its argument that Section 42 does not prohibit the mark “Nuckin Futs.”</a:t>
            </a:r>
          </a:p>
          <a:p>
            <a:r>
              <a:rPr lang="en-US" sz="1600">
                <a:cs typeface="Century Gothic"/>
              </a:rPr>
              <a:t>“fuck” and “fucking” were “now part of the universal discourse of the ordinary Australian”</a:t>
            </a:r>
          </a:p>
        </p:txBody>
      </p:sp>
    </p:spTree>
    <p:extLst>
      <p:ext uri="{BB962C8B-B14F-4D97-AF65-F5344CB8AC3E}">
        <p14:creationId xmlns:p14="http://schemas.microsoft.com/office/powerpoint/2010/main" val="3501928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482600" y="321734"/>
            <a:ext cx="8178799" cy="1135737"/>
          </a:xfrm>
        </p:spPr>
        <p:txBody>
          <a:bodyPr>
            <a:normAutofit/>
          </a:bodyPr>
          <a:lstStyle/>
          <a:p>
            <a:r>
              <a:rPr lang="en-US" sz="3100"/>
              <a:t>Trademarks and Expression</a:t>
            </a:r>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378692" y="1231463"/>
            <a:ext cx="3006288" cy="4393982"/>
          </a:xfrm>
        </p:spPr>
        <p:txBody>
          <a:bodyPr vert="horz" lIns="91440" tIns="45720" rIns="91440" bIns="45720" rtlCol="0" anchor="t">
            <a:normAutofit/>
          </a:bodyPr>
          <a:lstStyle/>
          <a:p>
            <a:r>
              <a:rPr lang="en-US" sz="1700" err="1">
                <a:cs typeface="Century Gothic"/>
              </a:rPr>
              <a:t>Fuckingmachines</a:t>
            </a:r>
            <a:r>
              <a:rPr lang="en-US" sz="1700">
                <a:cs typeface="Century Gothic"/>
              </a:rPr>
              <a:t> case</a:t>
            </a:r>
          </a:p>
          <a:p>
            <a:r>
              <a:rPr lang="en-US" sz="1700">
                <a:cs typeface="Century Gothic"/>
              </a:rPr>
              <a:t>...it is clear from the evidence attached that a significant composite of the public still feels a </a:t>
            </a:r>
            <a:r>
              <a:rPr lang="en-US" sz="1700" b="1">
                <a:cs typeface="Century Gothic"/>
              </a:rPr>
              <a:t>jolt</a:t>
            </a:r>
            <a:r>
              <a:rPr lang="en-US" sz="1700">
                <a:cs typeface="Century Gothic"/>
              </a:rPr>
              <a:t> of </a:t>
            </a:r>
            <a:r>
              <a:rPr lang="en-US" sz="1700" b="1">
                <a:cs typeface="Century Gothic"/>
              </a:rPr>
              <a:t>offense</a:t>
            </a:r>
            <a:r>
              <a:rPr lang="en-US" sz="1700">
                <a:cs typeface="Century Gothic"/>
              </a:rPr>
              <a:t>, </a:t>
            </a:r>
            <a:r>
              <a:rPr lang="en-US" sz="1700" b="1">
                <a:cs typeface="Century Gothic"/>
              </a:rPr>
              <a:t>shock</a:t>
            </a:r>
            <a:r>
              <a:rPr lang="en-US" sz="1700">
                <a:cs typeface="Century Gothic"/>
              </a:rPr>
              <a:t>, or </a:t>
            </a:r>
            <a:r>
              <a:rPr lang="en-US" sz="1700" b="1">
                <a:cs typeface="Century Gothic"/>
              </a:rPr>
              <a:t>dismay</a:t>
            </a:r>
            <a:r>
              <a:rPr lang="en-US" sz="1700">
                <a:cs typeface="Century Gothic"/>
              </a:rPr>
              <a:t> when they overhear the word uttered in public. </a:t>
            </a:r>
          </a:p>
          <a:p>
            <a:endParaRPr lang="en-US" sz="1700">
              <a:cs typeface="Century Gothic"/>
            </a:endParaRPr>
          </a:p>
          <a:p>
            <a:r>
              <a:rPr lang="en-US" sz="1700">
                <a:cs typeface="Century Gothic"/>
              </a:rPr>
              <a:t>SUBSTANTIAL COMPOSITE</a:t>
            </a:r>
          </a:p>
        </p:txBody>
      </p:sp>
      <p:grpSp>
        <p:nvGrpSpPr>
          <p:cNvPr id="78" name="Group 77">
            <a:extLst>
              <a:ext uri="{FF2B5EF4-FFF2-40B4-BE49-F238E27FC236}">
                <a16:creationId xmlns:a16="http://schemas.microsoft.com/office/drawing/2014/main" xmlns=""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79" name="Rectangle 78">
              <a:extLst>
                <a:ext uri="{FF2B5EF4-FFF2-40B4-BE49-F238E27FC236}">
                  <a16:creationId xmlns:a16="http://schemas.microsoft.com/office/drawing/2014/main" xmlns=""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xmlns=""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6" descr="Chart, histogram&#10;&#10;Description automatically generated">
            <a:extLst>
              <a:ext uri="{FF2B5EF4-FFF2-40B4-BE49-F238E27FC236}">
                <a16:creationId xmlns:a16="http://schemas.microsoft.com/office/drawing/2014/main" xmlns="" id="{03233F1C-4260-AF9F-EFA1-51178D7ECBC0}"/>
              </a:ext>
            </a:extLst>
          </p:cNvPr>
          <p:cNvPicPr>
            <a:picLocks noChangeAspect="1"/>
          </p:cNvPicPr>
          <p:nvPr/>
        </p:nvPicPr>
        <p:blipFill>
          <a:blip r:embed="rId2"/>
          <a:stretch>
            <a:fillRect/>
          </a:stretch>
        </p:blipFill>
        <p:spPr>
          <a:xfrm>
            <a:off x="3326351" y="1303402"/>
            <a:ext cx="5068981" cy="2596138"/>
          </a:xfrm>
          <a:prstGeom prst="rect">
            <a:avLst/>
          </a:prstGeom>
        </p:spPr>
      </p:pic>
      <p:grpSp>
        <p:nvGrpSpPr>
          <p:cNvPr id="82" name="Group 81">
            <a:extLst>
              <a:ext uri="{FF2B5EF4-FFF2-40B4-BE49-F238E27FC236}">
                <a16:creationId xmlns:a16="http://schemas.microsoft.com/office/drawing/2014/main" xmlns=""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83" name="Isosceles Triangle 82">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5" descr="A picture containing text, indoor&#10;&#10;Description automatically generated">
            <a:extLst>
              <a:ext uri="{FF2B5EF4-FFF2-40B4-BE49-F238E27FC236}">
                <a16:creationId xmlns:a16="http://schemas.microsoft.com/office/drawing/2014/main" xmlns="" id="{75D32656-2BAB-EC1A-1560-06A376426231}"/>
              </a:ext>
            </a:extLst>
          </p:cNvPr>
          <p:cNvPicPr>
            <a:picLocks noChangeAspect="1"/>
          </p:cNvPicPr>
          <p:nvPr/>
        </p:nvPicPr>
        <p:blipFill>
          <a:blip r:embed="rId3"/>
          <a:stretch>
            <a:fillRect/>
          </a:stretch>
        </p:blipFill>
        <p:spPr>
          <a:xfrm>
            <a:off x="1109994" y="4460980"/>
            <a:ext cx="7255664" cy="1890788"/>
          </a:xfrm>
          <a:prstGeom prst="rect">
            <a:avLst/>
          </a:prstGeom>
        </p:spPr>
      </p:pic>
    </p:spTree>
    <p:extLst>
      <p:ext uri="{BB962C8B-B14F-4D97-AF65-F5344CB8AC3E}">
        <p14:creationId xmlns:p14="http://schemas.microsoft.com/office/powerpoint/2010/main" val="3889696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321731"/>
            <a:ext cx="3106572"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393192" y="583616"/>
            <a:ext cx="2791605" cy="5520579"/>
          </a:xfrm>
        </p:spPr>
        <p:txBody>
          <a:bodyPr>
            <a:normAutofit/>
          </a:bodyPr>
          <a:lstStyle/>
          <a:p>
            <a:r>
              <a:rPr lang="en-US" sz="4100">
                <a:solidFill>
                  <a:srgbClr val="FFFFFF"/>
                </a:solidFill>
              </a:rPr>
              <a:t>Trademarks and Morality</a:t>
            </a:r>
          </a:p>
        </p:txBody>
      </p:sp>
      <p:sp>
        <p:nvSpPr>
          <p:cNvPr id="11" name="Rectangle 10">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127" y="321732"/>
            <a:ext cx="5430574"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3700701" y="583616"/>
            <a:ext cx="4945642" cy="5520579"/>
          </a:xfrm>
        </p:spPr>
        <p:txBody>
          <a:bodyPr anchor="ctr">
            <a:normAutofit/>
          </a:bodyPr>
          <a:lstStyle/>
          <a:p>
            <a:r>
              <a:rPr lang="en-US">
                <a:solidFill>
                  <a:srgbClr val="FFFFFF"/>
                </a:solidFill>
              </a:rPr>
              <a:t>Consistent with International Agreements to ban immoral marks?</a:t>
            </a:r>
          </a:p>
          <a:p>
            <a:pPr lvl="1"/>
            <a:r>
              <a:rPr lang="en-US">
                <a:solidFill>
                  <a:srgbClr val="FFFFFF"/>
                </a:solidFill>
              </a:rPr>
              <a:t>Article 6 </a:t>
            </a:r>
            <a:r>
              <a:rPr lang="en-US" err="1">
                <a:solidFill>
                  <a:srgbClr val="FFFFFF"/>
                </a:solidFill>
              </a:rPr>
              <a:t>quinquies</a:t>
            </a:r>
            <a:r>
              <a:rPr lang="en-US">
                <a:solidFill>
                  <a:srgbClr val="FFFFFF"/>
                </a:solidFill>
              </a:rPr>
              <a:t> of the Paris Convention allows it</a:t>
            </a:r>
            <a:endParaRPr lang="en-US">
              <a:solidFill>
                <a:srgbClr val="FFFFFF"/>
              </a:solidFill>
              <a:cs typeface="Calibri"/>
            </a:endParaRPr>
          </a:p>
          <a:p>
            <a:pPr lvl="1"/>
            <a:r>
              <a:rPr lang="en-US">
                <a:solidFill>
                  <a:srgbClr val="FFFFFF"/>
                </a:solidFill>
              </a:rPr>
              <a:t>But see Art. 10 bis.  - Member states are bound to assure their nationals of protection from unfair competition</a:t>
            </a:r>
            <a:endParaRPr lang="en-US">
              <a:solidFill>
                <a:srgbClr val="FFFFFF"/>
              </a:solidFill>
              <a:cs typeface="Calibri"/>
            </a:endParaRPr>
          </a:p>
          <a:p>
            <a:endParaRPr lang="en-US">
              <a:solidFill>
                <a:srgbClr val="FFFFFF"/>
              </a:solidFill>
            </a:endParaRPr>
          </a:p>
        </p:txBody>
      </p:sp>
    </p:spTree>
    <p:extLst>
      <p:ext uri="{BB962C8B-B14F-4D97-AF65-F5344CB8AC3E}">
        <p14:creationId xmlns:p14="http://schemas.microsoft.com/office/powerpoint/2010/main" val="839341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393192" y="516804"/>
            <a:ext cx="4945641" cy="1625210"/>
          </a:xfrm>
        </p:spPr>
        <p:txBody>
          <a:bodyPr>
            <a:normAutofit fontScale="90000"/>
          </a:bodyPr>
          <a:lstStyle/>
          <a:p>
            <a:r>
              <a:rPr lang="en-US">
                <a:solidFill>
                  <a:srgbClr val="FFFFFF"/>
                </a:solidFill>
              </a:rPr>
              <a:t>Trademarks and Expression</a:t>
            </a:r>
            <a:br>
              <a:rPr lang="en-US">
                <a:solidFill>
                  <a:srgbClr val="FFFFFF"/>
                </a:solidFill>
              </a:rPr>
            </a:br>
            <a:r>
              <a:rPr lang="en-US" sz="2400">
                <a:solidFill>
                  <a:srgbClr val="FFFFFF"/>
                </a:solidFill>
              </a:rPr>
              <a:t> (under the Agreements)</a:t>
            </a:r>
            <a:endParaRPr lang="en-US" sz="2400" err="1">
              <a:solidFill>
                <a:srgbClr val="FFFFFF"/>
              </a:solidFill>
              <a:ea typeface="Calibri"/>
              <a:cs typeface="Calibri"/>
            </a:endParaRPr>
          </a:p>
        </p:txBody>
      </p:sp>
      <p:sp>
        <p:nvSpPr>
          <p:cNvPr id="73" name="Rectangle 72">
            <a:extLst>
              <a:ext uri="{FF2B5EF4-FFF2-40B4-BE49-F238E27FC236}">
                <a16:creationId xmlns:a16="http://schemas.microsoft.com/office/drawing/2014/main" xmlns="" id="{36D30126-6314-4A93-B27E-5C66CF7819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32305"/>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Anheuser-Busch - Wikipedia">
            <a:extLst>
              <a:ext uri="{FF2B5EF4-FFF2-40B4-BE49-F238E27FC236}">
                <a16:creationId xmlns:a16="http://schemas.microsoft.com/office/drawing/2014/main" xmlns="" id="{8697405B-6A01-7ECE-8D98-A942481D194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5058" y="2823799"/>
            <a:ext cx="4934932" cy="3319863"/>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6021989" y="917725"/>
            <a:ext cx="2568554" cy="4852362"/>
          </a:xfrm>
        </p:spPr>
        <p:txBody>
          <a:bodyPr anchor="ctr">
            <a:normAutofit/>
          </a:bodyPr>
          <a:lstStyle/>
          <a:p>
            <a:r>
              <a:rPr lang="en-US" sz="1700">
                <a:solidFill>
                  <a:srgbClr val="FFFFFF"/>
                </a:solidFill>
              </a:rPr>
              <a:t>Article 10 of the European Convention on Human Rights (“ECHR”) protects freedom of expression.  </a:t>
            </a:r>
          </a:p>
          <a:p>
            <a:r>
              <a:rPr lang="en-US" sz="1700">
                <a:solidFill>
                  <a:srgbClr val="FFFFFF"/>
                </a:solidFill>
              </a:rPr>
              <a:t>Any derogation of that right requires justification under Article 10(2)</a:t>
            </a:r>
          </a:p>
          <a:p>
            <a:r>
              <a:rPr lang="en-US" sz="1700">
                <a:solidFill>
                  <a:srgbClr val="FFFFFF"/>
                </a:solidFill>
              </a:rPr>
              <a:t>Anheuser-Busch v. Portugal</a:t>
            </a:r>
          </a:p>
          <a:p>
            <a:pPr lvl="1"/>
            <a:r>
              <a:rPr lang="en-US" sz="1700">
                <a:solidFill>
                  <a:srgbClr val="FFFFFF"/>
                </a:solidFill>
              </a:rPr>
              <a:t>Legitimate expectation of a property interest in an IPR</a:t>
            </a:r>
          </a:p>
          <a:p>
            <a:endParaRPr lang="en-US" sz="1700">
              <a:solidFill>
                <a:srgbClr val="FFFFFF"/>
              </a:solidFill>
            </a:endParaRPr>
          </a:p>
        </p:txBody>
      </p:sp>
    </p:spTree>
    <p:extLst>
      <p:ext uri="{BB962C8B-B14F-4D97-AF65-F5344CB8AC3E}">
        <p14:creationId xmlns:p14="http://schemas.microsoft.com/office/powerpoint/2010/main" val="2761979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54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393192" y="516804"/>
            <a:ext cx="4945641" cy="1625210"/>
          </a:xfrm>
        </p:spPr>
        <p:txBody>
          <a:bodyPr>
            <a:normAutofit/>
          </a:bodyPr>
          <a:lstStyle/>
          <a:p>
            <a:r>
              <a:rPr lang="en-US">
                <a:solidFill>
                  <a:srgbClr val="FFFFFF"/>
                </a:solidFill>
              </a:rPr>
              <a:t>Trademarks and</a:t>
            </a:r>
            <a:r>
              <a:rPr lang="en-US"/>
              <a:t/>
            </a:r>
            <a:br>
              <a:rPr lang="en-US"/>
            </a:br>
            <a:r>
              <a:rPr lang="en-US">
                <a:solidFill>
                  <a:srgbClr val="FFFFFF"/>
                </a:solidFill>
              </a:rPr>
              <a:t>Free Expression</a:t>
            </a:r>
            <a:endParaRPr lang="en-US">
              <a:solidFill>
                <a:srgbClr val="FFFFFF"/>
              </a:solidFill>
              <a:ea typeface="Calibri"/>
              <a:cs typeface="Calibri"/>
            </a:endParaRPr>
          </a:p>
        </p:txBody>
      </p:sp>
      <p:sp>
        <p:nvSpPr>
          <p:cNvPr id="73" name="Rectangle 72">
            <a:extLst>
              <a:ext uri="{FF2B5EF4-FFF2-40B4-BE49-F238E27FC236}">
                <a16:creationId xmlns:a16="http://schemas.microsoft.com/office/drawing/2014/main" xmlns="" id="{36D30126-6314-4A93-B27E-5C66CF7819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32305"/>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The Slants - Band Members">
            <a:extLst>
              <a:ext uri="{FF2B5EF4-FFF2-40B4-BE49-F238E27FC236}">
                <a16:creationId xmlns:a16="http://schemas.microsoft.com/office/drawing/2014/main" xmlns="" id="{DC80D612-2707-9150-8472-53F450C3A2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5058" y="2836697"/>
            <a:ext cx="4934932" cy="3294067"/>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5788324" y="917725"/>
            <a:ext cx="2962483" cy="4852362"/>
          </a:xfrm>
        </p:spPr>
        <p:txBody>
          <a:bodyPr anchor="ctr">
            <a:normAutofit lnSpcReduction="10000"/>
          </a:bodyPr>
          <a:lstStyle/>
          <a:p>
            <a:r>
              <a:rPr lang="en-US" sz="2000">
                <a:solidFill>
                  <a:srgbClr val="FFFFFF"/>
                </a:solidFill>
              </a:rPr>
              <a:t>Back to the USA</a:t>
            </a:r>
            <a:endParaRPr lang="en-US" sz="2000">
              <a:solidFill>
                <a:srgbClr val="FFFFFF"/>
              </a:solidFill>
              <a:cs typeface="Calibri"/>
            </a:endParaRPr>
          </a:p>
          <a:p>
            <a:r>
              <a:rPr lang="en-US" sz="2000">
                <a:solidFill>
                  <a:srgbClr val="FFFFFF"/>
                </a:solidFill>
              </a:rPr>
              <a:t>Dykes on Bikes</a:t>
            </a:r>
          </a:p>
          <a:p>
            <a:r>
              <a:rPr lang="en-US" sz="2000">
                <a:solidFill>
                  <a:srgbClr val="FFFFFF"/>
                </a:solidFill>
              </a:rPr>
              <a:t>Buddha Beachwear </a:t>
            </a:r>
          </a:p>
          <a:p>
            <a:r>
              <a:rPr lang="en-US" sz="2000">
                <a:solidFill>
                  <a:srgbClr val="FFFFFF"/>
                </a:solidFill>
              </a:rPr>
              <a:t>Matal v. Tam  - Sea change, 8-0 decision, First Amendment applies to TM registrations</a:t>
            </a:r>
          </a:p>
          <a:p>
            <a:r>
              <a:rPr lang="en-US" sz="2000">
                <a:solidFill>
                  <a:srgbClr val="FFFFFF"/>
                </a:solidFill>
              </a:rPr>
              <a:t>Rash of new marks, little downside. </a:t>
            </a:r>
          </a:p>
          <a:p>
            <a:r>
              <a:rPr lang="en-US" sz="2000">
                <a:solidFill>
                  <a:srgbClr val="FFFFFF"/>
                </a:solidFill>
              </a:rPr>
              <a:t>USPTO Claiming previously “offensive” marks as “descriptive” (COCK CONTROL and ANAL4K)</a:t>
            </a:r>
          </a:p>
        </p:txBody>
      </p:sp>
    </p:spTree>
    <p:extLst>
      <p:ext uri="{BB962C8B-B14F-4D97-AF65-F5344CB8AC3E}">
        <p14:creationId xmlns:p14="http://schemas.microsoft.com/office/powerpoint/2010/main" val="2944235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32AEEBC8-9D30-42EF-95F2-386C2653FB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DAD1785-7750-E999-32D3-E2AC2C557A3F}"/>
              </a:ext>
            </a:extLst>
          </p:cNvPr>
          <p:cNvSpPr>
            <a:spLocks noGrp="1"/>
          </p:cNvSpPr>
          <p:nvPr>
            <p:ph type="title"/>
          </p:nvPr>
        </p:nvSpPr>
        <p:spPr>
          <a:xfrm>
            <a:off x="473202" y="502920"/>
            <a:ext cx="2564892" cy="1463040"/>
          </a:xfrm>
        </p:spPr>
        <p:txBody>
          <a:bodyPr anchor="ctr">
            <a:normAutofit fontScale="90000"/>
          </a:bodyPr>
          <a:lstStyle/>
          <a:p>
            <a:pPr>
              <a:lnSpc>
                <a:spcPct val="90000"/>
              </a:lnSpc>
            </a:pPr>
            <a:r>
              <a:rPr lang="en-US" sz="3600">
                <a:solidFill>
                  <a:srgbClr val="C00000"/>
                </a:solidFill>
              </a:rPr>
              <a:t>Commercial Speech Freedom of Expression</a:t>
            </a:r>
          </a:p>
        </p:txBody>
      </p:sp>
      <p:sp>
        <p:nvSpPr>
          <p:cNvPr id="12" name="sketch line">
            <a:extLst>
              <a:ext uri="{FF2B5EF4-FFF2-40B4-BE49-F238E27FC236}">
                <a16:creationId xmlns:a16="http://schemas.microsoft.com/office/drawing/2014/main" xmlns="" id="{2E92FA66-67D7-4CB4-94D3-E643A9AD4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sX0" fmla="*/ 0 w 1554480"/>
              <a:gd name="csY0" fmla="*/ 0 h 13716"/>
              <a:gd name="csX1" fmla="*/ 549250 w 1554480"/>
              <a:gd name="csY1" fmla="*/ 0 h 13716"/>
              <a:gd name="csX2" fmla="*/ 1082954 w 1554480"/>
              <a:gd name="csY2" fmla="*/ 0 h 13716"/>
              <a:gd name="csX3" fmla="*/ 1554480 w 1554480"/>
              <a:gd name="csY3" fmla="*/ 0 h 13716"/>
              <a:gd name="csX4" fmla="*/ 1554480 w 1554480"/>
              <a:gd name="csY4" fmla="*/ 13716 h 13716"/>
              <a:gd name="csX5" fmla="*/ 1067410 w 1554480"/>
              <a:gd name="csY5" fmla="*/ 13716 h 13716"/>
              <a:gd name="csX6" fmla="*/ 549250 w 1554480"/>
              <a:gd name="csY6" fmla="*/ 13716 h 13716"/>
              <a:gd name="csX7" fmla="*/ 0 w 1554480"/>
              <a:gd name="csY7" fmla="*/ 13716 h 13716"/>
              <a:gd name="csX8" fmla="*/ 0 w 1554480"/>
              <a:gd name="csY8" fmla="*/ 0 h 13716"/>
              <a:gd name="csX0" fmla="*/ 0 w 1554480"/>
              <a:gd name="csY0" fmla="*/ 0 h 13716"/>
              <a:gd name="csX1" fmla="*/ 502615 w 1554480"/>
              <a:gd name="csY1" fmla="*/ 0 h 13716"/>
              <a:gd name="csX2" fmla="*/ 974141 w 1554480"/>
              <a:gd name="csY2" fmla="*/ 0 h 13716"/>
              <a:gd name="csX3" fmla="*/ 1554480 w 1554480"/>
              <a:gd name="csY3" fmla="*/ 0 h 13716"/>
              <a:gd name="csX4" fmla="*/ 1554480 w 1554480"/>
              <a:gd name="csY4" fmla="*/ 13716 h 13716"/>
              <a:gd name="csX5" fmla="*/ 1067410 w 1554480"/>
              <a:gd name="csY5" fmla="*/ 13716 h 13716"/>
              <a:gd name="csX6" fmla="*/ 518160 w 1554480"/>
              <a:gd name="csY6" fmla="*/ 13716 h 13716"/>
              <a:gd name="csX7" fmla="*/ 0 w 1554480"/>
              <a:gd name="csY7" fmla="*/ 13716 h 13716"/>
              <a:gd name="csX8" fmla="*/ 0 w 1554480"/>
              <a:gd name="csY8" fmla="*/ 0 h 137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36021590-3920-9825-6796-769BFA7129EC}"/>
              </a:ext>
            </a:extLst>
          </p:cNvPr>
          <p:cNvSpPr>
            <a:spLocks noGrp="1"/>
          </p:cNvSpPr>
          <p:nvPr>
            <p:ph idx="1"/>
          </p:nvPr>
        </p:nvSpPr>
        <p:spPr>
          <a:xfrm>
            <a:off x="3490721" y="502920"/>
            <a:ext cx="5170932" cy="1463040"/>
          </a:xfrm>
        </p:spPr>
        <p:txBody>
          <a:bodyPr anchor="ctr">
            <a:normAutofit/>
          </a:bodyPr>
          <a:lstStyle/>
          <a:p>
            <a:r>
              <a:rPr lang="en-US" sz="2000"/>
              <a:t>Flying Dog Brewery</a:t>
            </a:r>
          </a:p>
          <a:p>
            <a:r>
              <a:rPr lang="en-US" sz="2000"/>
              <a:t>Commercial Speech</a:t>
            </a:r>
          </a:p>
          <a:p>
            <a:r>
              <a:rPr lang="en-US" sz="2000"/>
              <a:t>Prohibition on beer labels that are “undignified, immodest, or in bad taste”</a:t>
            </a:r>
          </a:p>
        </p:txBody>
      </p:sp>
      <p:pic>
        <p:nvPicPr>
          <p:cNvPr id="5" name="Picture 4" descr="A picture containing text&#10;&#10;Description automatically generated">
            <a:extLst>
              <a:ext uri="{FF2B5EF4-FFF2-40B4-BE49-F238E27FC236}">
                <a16:creationId xmlns:a16="http://schemas.microsoft.com/office/drawing/2014/main" xmlns="" id="{5A29D6AA-57C7-4EB1-97AA-0E68F6B142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083" y="2290936"/>
            <a:ext cx="7998689" cy="3959352"/>
          </a:xfrm>
          <a:prstGeom prst="rect">
            <a:avLst/>
          </a:prstGeom>
        </p:spPr>
      </p:pic>
    </p:spTree>
    <p:extLst>
      <p:ext uri="{BB962C8B-B14F-4D97-AF65-F5344CB8AC3E}">
        <p14:creationId xmlns:p14="http://schemas.microsoft.com/office/powerpoint/2010/main" val="2403271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xmlns="" id="{325166D1-1B21-4128-AC42-61745528E4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4FA671A-ABE5-3D13-DCEF-7ECC4794814A}"/>
              </a:ext>
            </a:extLst>
          </p:cNvPr>
          <p:cNvSpPr>
            <a:spLocks noGrp="1"/>
          </p:cNvSpPr>
          <p:nvPr>
            <p:ph type="title"/>
          </p:nvPr>
        </p:nvSpPr>
        <p:spPr>
          <a:xfrm>
            <a:off x="5236368" y="1641752"/>
            <a:ext cx="3293268" cy="1323439"/>
          </a:xfrm>
        </p:spPr>
        <p:txBody>
          <a:bodyPr anchor="t">
            <a:normAutofit/>
          </a:bodyPr>
          <a:lstStyle/>
          <a:p>
            <a:r>
              <a:rPr lang="en-US" sz="3500">
                <a:solidFill>
                  <a:schemeClr val="bg1"/>
                </a:solidFill>
              </a:rPr>
              <a:t>Theories of Free Expression</a:t>
            </a:r>
          </a:p>
        </p:txBody>
      </p:sp>
      <p:pic>
        <p:nvPicPr>
          <p:cNvPr id="3074" name="Picture 2" descr="Thomas Jefferson - Wikipedia">
            <a:extLst>
              <a:ext uri="{FF2B5EF4-FFF2-40B4-BE49-F238E27FC236}">
                <a16:creationId xmlns:a16="http://schemas.microsoft.com/office/drawing/2014/main" xmlns="" id="{0640161B-28CF-97E7-C968-FA7A0C6C2F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93" r="5131"/>
          <a:stretch/>
        </p:blipFill>
        <p:spPr bwMode="auto">
          <a:xfrm>
            <a:off x="20" y="2"/>
            <a:ext cx="4640239"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137" name="Group 136">
            <a:extLst>
              <a:ext uri="{FF2B5EF4-FFF2-40B4-BE49-F238E27FC236}">
                <a16:creationId xmlns:a16="http://schemas.microsoft.com/office/drawing/2014/main" xmlns="" id="{E6517BAC-C80F-4065-90D8-703493E0B35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46533" y="0"/>
            <a:ext cx="656039" cy="6857455"/>
            <a:chOff x="5395368" y="0"/>
            <a:chExt cx="874718" cy="6857455"/>
          </a:xfrm>
        </p:grpSpPr>
        <p:sp>
          <p:nvSpPr>
            <p:cNvPr id="138" name="Freeform: Shape 137">
              <a:extLst>
                <a:ext uri="{FF2B5EF4-FFF2-40B4-BE49-F238E27FC236}">
                  <a16:creationId xmlns:a16="http://schemas.microsoft.com/office/drawing/2014/main" xmlns="" id="{984DCDA5-A261-4103-B44C-068DCEA0339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xmlns="" id="{4E59A2A1-1352-47AA-80C2-0FF5375940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xmlns="" id="{02A58F9E-0046-C148-F685-10DC38EEA739}"/>
              </a:ext>
            </a:extLst>
          </p:cNvPr>
          <p:cNvSpPr>
            <a:spLocks noGrp="1"/>
          </p:cNvSpPr>
          <p:nvPr>
            <p:ph idx="1"/>
          </p:nvPr>
        </p:nvSpPr>
        <p:spPr>
          <a:xfrm>
            <a:off x="5236369" y="3146400"/>
            <a:ext cx="3293268" cy="2682000"/>
          </a:xfrm>
        </p:spPr>
        <p:txBody>
          <a:bodyPr>
            <a:normAutofit/>
          </a:bodyPr>
          <a:lstStyle/>
          <a:p>
            <a:r>
              <a:rPr lang="en-US" sz="1900">
                <a:solidFill>
                  <a:schemeClr val="bg1">
                    <a:alpha val="80000"/>
                  </a:schemeClr>
                </a:solidFill>
              </a:rPr>
              <a:t>John Milton – “In a free and open encounter, truth will prevail.” </a:t>
            </a:r>
          </a:p>
          <a:p>
            <a:r>
              <a:rPr lang="en-US" sz="1900">
                <a:solidFill>
                  <a:schemeClr val="bg1">
                    <a:alpha val="80000"/>
                  </a:schemeClr>
                </a:solidFill>
              </a:rPr>
              <a:t>Thomas Jefferson –  “There is no harm in error of opinion ... where reason is left free to combat it”</a:t>
            </a:r>
          </a:p>
          <a:p>
            <a:r>
              <a:rPr lang="en-US" sz="1900">
                <a:solidFill>
                  <a:schemeClr val="bg1">
                    <a:alpha val="80000"/>
                  </a:schemeClr>
                </a:solidFill>
              </a:rPr>
              <a:t>Relate to IPRs </a:t>
            </a:r>
          </a:p>
        </p:txBody>
      </p:sp>
    </p:spTree>
    <p:extLst>
      <p:ext uri="{BB962C8B-B14F-4D97-AF65-F5344CB8AC3E}">
        <p14:creationId xmlns:p14="http://schemas.microsoft.com/office/powerpoint/2010/main" val="1519884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115719BB-48A7-4AF4-BB91-DC82E0DF72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xmlns="" id="{10973A55-5440-4A99-B526-B5812E4627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xmlns="" id="{A9682493-588A-4D52-98F6-FBBD80C07E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4027"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5EBF743-A3EE-36D9-C14E-571DE312CD2E}"/>
              </a:ext>
            </a:extLst>
          </p:cNvPr>
          <p:cNvSpPr>
            <a:spLocks noGrp="1"/>
          </p:cNvSpPr>
          <p:nvPr>
            <p:ph type="title"/>
          </p:nvPr>
        </p:nvSpPr>
        <p:spPr>
          <a:xfrm>
            <a:off x="329184" y="859536"/>
            <a:ext cx="3624602" cy="1170432"/>
          </a:xfrm>
        </p:spPr>
        <p:txBody>
          <a:bodyPr anchor="b">
            <a:normAutofit/>
          </a:bodyPr>
          <a:lstStyle/>
          <a:p>
            <a:r>
              <a:rPr lang="en-US" sz="3000"/>
              <a:t>Commercial Speech and Free Speech</a:t>
            </a:r>
          </a:p>
        </p:txBody>
      </p:sp>
      <p:sp>
        <p:nvSpPr>
          <p:cNvPr id="25" name="Rectangle 24">
            <a:extLst>
              <a:ext uri="{FF2B5EF4-FFF2-40B4-BE49-F238E27FC236}">
                <a16:creationId xmlns:a16="http://schemas.microsoft.com/office/drawing/2014/main" xmlns="" id="{FBEC5A7A-ADE4-48D9-B89C-2BA1C91106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8283"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xmlns=""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119" y="2185062"/>
            <a:ext cx="37033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Chart, scatter chart&#10;&#10;Description automatically generated">
            <a:extLst>
              <a:ext uri="{FF2B5EF4-FFF2-40B4-BE49-F238E27FC236}">
                <a16:creationId xmlns:a16="http://schemas.microsoft.com/office/drawing/2014/main" xmlns="" id="{FB35C879-DA24-A826-BE9A-E2FC0E9251FA}"/>
              </a:ext>
            </a:extLst>
          </p:cNvPr>
          <p:cNvPicPr>
            <a:picLocks noChangeAspect="1"/>
          </p:cNvPicPr>
          <p:nvPr/>
        </p:nvPicPr>
        <p:blipFill>
          <a:blip r:embed="rId2"/>
          <a:stretch>
            <a:fillRect/>
          </a:stretch>
        </p:blipFill>
        <p:spPr>
          <a:xfrm>
            <a:off x="5310525" y="517600"/>
            <a:ext cx="3163529" cy="2743200"/>
          </a:xfrm>
          <a:prstGeom prst="rect">
            <a:avLst/>
          </a:prstGeom>
        </p:spPr>
      </p:pic>
      <p:pic>
        <p:nvPicPr>
          <p:cNvPr id="14" name="Picture 14" descr="Text, letter&#10;&#10;Description automatically generated">
            <a:extLst>
              <a:ext uri="{FF2B5EF4-FFF2-40B4-BE49-F238E27FC236}">
                <a16:creationId xmlns:a16="http://schemas.microsoft.com/office/drawing/2014/main" xmlns="" id="{B734BCD0-A8AB-4E6F-53A4-C34C877FB11F}"/>
              </a:ext>
            </a:extLst>
          </p:cNvPr>
          <p:cNvPicPr>
            <a:picLocks noChangeAspect="1"/>
          </p:cNvPicPr>
          <p:nvPr/>
        </p:nvPicPr>
        <p:blipFill>
          <a:blip r:embed="rId3"/>
          <a:stretch>
            <a:fillRect/>
          </a:stretch>
        </p:blipFill>
        <p:spPr>
          <a:xfrm>
            <a:off x="4965192" y="4044214"/>
            <a:ext cx="3854196" cy="1512771"/>
          </a:xfrm>
          <a:prstGeom prst="rect">
            <a:avLst/>
          </a:prstGeom>
        </p:spPr>
      </p:pic>
      <p:graphicFrame>
        <p:nvGraphicFramePr>
          <p:cNvPr id="10" name="Content Placeholder 2">
            <a:extLst>
              <a:ext uri="{FF2B5EF4-FFF2-40B4-BE49-F238E27FC236}">
                <a16:creationId xmlns:a16="http://schemas.microsoft.com/office/drawing/2014/main" xmlns="" id="{19CA1D7F-19ED-B9AF-9563-EC99CC0B416B}"/>
              </a:ext>
            </a:extLst>
          </p:cNvPr>
          <p:cNvGraphicFramePr>
            <a:graphicFrameLocks noGrp="1"/>
          </p:cNvGraphicFramePr>
          <p:nvPr>
            <p:ph idx="1"/>
            <p:extLst>
              <p:ext uri="{D42A27DB-BD31-4B8C-83A1-F6EECF244321}">
                <p14:modId xmlns:p14="http://schemas.microsoft.com/office/powerpoint/2010/main" val="2907762839"/>
              </p:ext>
            </p:extLst>
          </p:nvPr>
        </p:nvGraphicFramePr>
        <p:xfrm>
          <a:off x="329184" y="2512611"/>
          <a:ext cx="3624602" cy="36643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57643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6D37EE4-EA1B-46EE-A54B-5233C63C96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DBCF6C7-34E3-66F6-F514-BDE03A8DB6E7}"/>
              </a:ext>
            </a:extLst>
          </p:cNvPr>
          <p:cNvSpPr>
            <a:spLocks noGrp="1"/>
          </p:cNvSpPr>
          <p:nvPr>
            <p:ph type="title"/>
          </p:nvPr>
        </p:nvSpPr>
        <p:spPr>
          <a:xfrm>
            <a:off x="429369" y="238539"/>
            <a:ext cx="8285260" cy="1434415"/>
          </a:xfrm>
        </p:spPr>
        <p:txBody>
          <a:bodyPr anchor="b">
            <a:normAutofit fontScale="90000"/>
          </a:bodyPr>
          <a:lstStyle/>
          <a:p>
            <a:r>
              <a:rPr lang="en-US" sz="4700">
                <a:solidFill>
                  <a:srgbClr val="C00000"/>
                </a:solidFill>
              </a:rPr>
              <a:t>Commercial Speech and </a:t>
            </a:r>
            <a:br>
              <a:rPr lang="en-US" sz="4700">
                <a:solidFill>
                  <a:srgbClr val="C00000"/>
                </a:solidFill>
              </a:rPr>
            </a:br>
            <a:r>
              <a:rPr lang="en-US" sz="4700">
                <a:solidFill>
                  <a:srgbClr val="C00000"/>
                </a:solidFill>
              </a:rPr>
              <a:t>Free Expression</a:t>
            </a:r>
          </a:p>
        </p:txBody>
      </p:sp>
      <p:sp>
        <p:nvSpPr>
          <p:cNvPr id="73" name="sketch line">
            <a:extLst>
              <a:ext uri="{FF2B5EF4-FFF2-40B4-BE49-F238E27FC236}">
                <a16:creationId xmlns:a16="http://schemas.microsoft.com/office/drawing/2014/main" xmlns="" id="{927D5270-6648-4CC1-8F78-48BE299CAC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767709"/>
            <a:ext cx="8229600" cy="18288"/>
          </a:xfrm>
          <a:custGeom>
            <a:avLst/>
            <a:gdLst>
              <a:gd name="csX0" fmla="*/ 0 w 8229600"/>
              <a:gd name="csY0" fmla="*/ 0 h 18288"/>
              <a:gd name="csX1" fmla="*/ 521208 w 8229600"/>
              <a:gd name="csY1" fmla="*/ 0 h 18288"/>
              <a:gd name="csX2" fmla="*/ 1371600 w 8229600"/>
              <a:gd name="csY2" fmla="*/ 0 h 18288"/>
              <a:gd name="csX3" fmla="*/ 2221992 w 8229600"/>
              <a:gd name="csY3" fmla="*/ 0 h 18288"/>
              <a:gd name="csX4" fmla="*/ 3072384 w 8229600"/>
              <a:gd name="csY4" fmla="*/ 0 h 18288"/>
              <a:gd name="csX5" fmla="*/ 3511296 w 8229600"/>
              <a:gd name="csY5" fmla="*/ 0 h 18288"/>
              <a:gd name="csX6" fmla="*/ 4114800 w 8229600"/>
              <a:gd name="csY6" fmla="*/ 0 h 18288"/>
              <a:gd name="csX7" fmla="*/ 4553712 w 8229600"/>
              <a:gd name="csY7" fmla="*/ 0 h 18288"/>
              <a:gd name="csX8" fmla="*/ 5239512 w 8229600"/>
              <a:gd name="csY8" fmla="*/ 0 h 18288"/>
              <a:gd name="csX9" fmla="*/ 5843016 w 8229600"/>
              <a:gd name="csY9" fmla="*/ 0 h 18288"/>
              <a:gd name="csX10" fmla="*/ 6611112 w 8229600"/>
              <a:gd name="csY10" fmla="*/ 0 h 18288"/>
              <a:gd name="csX11" fmla="*/ 7461504 w 8229600"/>
              <a:gd name="csY11" fmla="*/ 0 h 18288"/>
              <a:gd name="csX12" fmla="*/ 8229600 w 8229600"/>
              <a:gd name="csY12" fmla="*/ 0 h 18288"/>
              <a:gd name="csX13" fmla="*/ 8229600 w 8229600"/>
              <a:gd name="csY13" fmla="*/ 18288 h 18288"/>
              <a:gd name="csX14" fmla="*/ 7461504 w 8229600"/>
              <a:gd name="csY14" fmla="*/ 18288 h 18288"/>
              <a:gd name="csX15" fmla="*/ 6940296 w 8229600"/>
              <a:gd name="csY15" fmla="*/ 18288 h 18288"/>
              <a:gd name="csX16" fmla="*/ 6419088 w 8229600"/>
              <a:gd name="csY16" fmla="*/ 18288 h 18288"/>
              <a:gd name="csX17" fmla="*/ 5650992 w 8229600"/>
              <a:gd name="csY17" fmla="*/ 18288 h 18288"/>
              <a:gd name="csX18" fmla="*/ 5129784 w 8229600"/>
              <a:gd name="csY18" fmla="*/ 18288 h 18288"/>
              <a:gd name="csX19" fmla="*/ 4690872 w 8229600"/>
              <a:gd name="csY19" fmla="*/ 18288 h 18288"/>
              <a:gd name="csX20" fmla="*/ 4087368 w 8229600"/>
              <a:gd name="csY20" fmla="*/ 18288 h 18288"/>
              <a:gd name="csX21" fmla="*/ 3401568 w 8229600"/>
              <a:gd name="csY21" fmla="*/ 18288 h 18288"/>
              <a:gd name="csX22" fmla="*/ 2798064 w 8229600"/>
              <a:gd name="csY22" fmla="*/ 18288 h 18288"/>
              <a:gd name="csX23" fmla="*/ 2276856 w 8229600"/>
              <a:gd name="csY23" fmla="*/ 18288 h 18288"/>
              <a:gd name="csX24" fmla="*/ 1426464 w 8229600"/>
              <a:gd name="csY24" fmla="*/ 18288 h 18288"/>
              <a:gd name="csX25" fmla="*/ 740664 w 8229600"/>
              <a:gd name="csY25" fmla="*/ 18288 h 18288"/>
              <a:gd name="csX26" fmla="*/ 0 w 8229600"/>
              <a:gd name="csY26" fmla="*/ 18288 h 18288"/>
              <a:gd name="csX27" fmla="*/ 0 w 8229600"/>
              <a:gd name="csY27" fmla="*/ 0 h 18288"/>
              <a:gd name="csX0" fmla="*/ 0 w 8229600"/>
              <a:gd name="csY0" fmla="*/ 0 h 18288"/>
              <a:gd name="csX1" fmla="*/ 521208 w 8229600"/>
              <a:gd name="csY1" fmla="*/ 0 h 18288"/>
              <a:gd name="csX2" fmla="*/ 960120 w 8229600"/>
              <a:gd name="csY2" fmla="*/ 0 h 18288"/>
              <a:gd name="csX3" fmla="*/ 1481328 w 8229600"/>
              <a:gd name="csY3" fmla="*/ 0 h 18288"/>
              <a:gd name="csX4" fmla="*/ 2167128 w 8229600"/>
              <a:gd name="csY4" fmla="*/ 0 h 18288"/>
              <a:gd name="csX5" fmla="*/ 2935224 w 8229600"/>
              <a:gd name="csY5" fmla="*/ 0 h 18288"/>
              <a:gd name="csX6" fmla="*/ 3785616 w 8229600"/>
              <a:gd name="csY6" fmla="*/ 0 h 18288"/>
              <a:gd name="csX7" fmla="*/ 4636008 w 8229600"/>
              <a:gd name="csY7" fmla="*/ 0 h 18288"/>
              <a:gd name="csX8" fmla="*/ 5239512 w 8229600"/>
              <a:gd name="csY8" fmla="*/ 0 h 18288"/>
              <a:gd name="csX9" fmla="*/ 6007608 w 8229600"/>
              <a:gd name="csY9" fmla="*/ 0 h 18288"/>
              <a:gd name="csX10" fmla="*/ 6693408 w 8229600"/>
              <a:gd name="csY10" fmla="*/ 0 h 18288"/>
              <a:gd name="csX11" fmla="*/ 7296912 w 8229600"/>
              <a:gd name="csY11" fmla="*/ 0 h 18288"/>
              <a:gd name="csX12" fmla="*/ 8229600 w 8229600"/>
              <a:gd name="csY12" fmla="*/ 0 h 18288"/>
              <a:gd name="csX13" fmla="*/ 8229600 w 8229600"/>
              <a:gd name="csY13" fmla="*/ 18288 h 18288"/>
              <a:gd name="csX14" fmla="*/ 7626096 w 8229600"/>
              <a:gd name="csY14" fmla="*/ 18288 h 18288"/>
              <a:gd name="csX15" fmla="*/ 7022592 w 8229600"/>
              <a:gd name="csY15" fmla="*/ 18288 h 18288"/>
              <a:gd name="csX16" fmla="*/ 6172200 w 8229600"/>
              <a:gd name="csY16" fmla="*/ 18288 h 18288"/>
              <a:gd name="csX17" fmla="*/ 5650992 w 8229600"/>
              <a:gd name="csY17" fmla="*/ 18288 h 18288"/>
              <a:gd name="csX18" fmla="*/ 4882896 w 8229600"/>
              <a:gd name="csY18" fmla="*/ 18288 h 18288"/>
              <a:gd name="csX19" fmla="*/ 4443984 w 8229600"/>
              <a:gd name="csY19" fmla="*/ 18288 h 18288"/>
              <a:gd name="csX20" fmla="*/ 3758184 w 8229600"/>
              <a:gd name="csY20" fmla="*/ 18288 h 18288"/>
              <a:gd name="csX21" fmla="*/ 3236976 w 8229600"/>
              <a:gd name="csY21" fmla="*/ 18288 h 18288"/>
              <a:gd name="csX22" fmla="*/ 2386584 w 8229600"/>
              <a:gd name="csY22" fmla="*/ 18288 h 18288"/>
              <a:gd name="csX23" fmla="*/ 1947672 w 8229600"/>
              <a:gd name="csY23" fmla="*/ 18288 h 18288"/>
              <a:gd name="csX24" fmla="*/ 1261872 w 8229600"/>
              <a:gd name="csY24" fmla="*/ 18288 h 18288"/>
              <a:gd name="csX25" fmla="*/ 822960 w 8229600"/>
              <a:gd name="csY25" fmla="*/ 18288 h 18288"/>
              <a:gd name="csX26" fmla="*/ 0 w 8229600"/>
              <a:gd name="csY26" fmla="*/ 18288 h 18288"/>
              <a:gd name="csX27" fmla="*/ 0 w 8229600"/>
              <a:gd name="csY2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rik Brunetti — FUCT">
            <a:extLst>
              <a:ext uri="{FF2B5EF4-FFF2-40B4-BE49-F238E27FC236}">
                <a16:creationId xmlns:a16="http://schemas.microsoft.com/office/drawing/2014/main" xmlns="" id="{E0996E0B-E8F7-D8A8-3903-71CCFA4C39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79" r="23733" b="2"/>
          <a:stretch/>
        </p:blipFill>
        <p:spPr bwMode="auto">
          <a:xfrm>
            <a:off x="429369" y="2002056"/>
            <a:ext cx="2957886"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B57FCA1D-24DC-29B9-403A-D14F821AED8D}"/>
              </a:ext>
            </a:extLst>
          </p:cNvPr>
          <p:cNvSpPr>
            <a:spLocks noGrp="1"/>
          </p:cNvSpPr>
          <p:nvPr>
            <p:ph idx="1"/>
          </p:nvPr>
        </p:nvSpPr>
        <p:spPr>
          <a:xfrm>
            <a:off x="3679466" y="2071316"/>
            <a:ext cx="5035164" cy="4114800"/>
          </a:xfrm>
        </p:spPr>
        <p:txBody>
          <a:bodyPr anchor="t">
            <a:normAutofit lnSpcReduction="10000"/>
          </a:bodyPr>
          <a:lstStyle/>
          <a:p>
            <a:pPr>
              <a:lnSpc>
                <a:spcPct val="90000"/>
              </a:lnSpc>
            </a:pPr>
            <a:r>
              <a:rPr lang="en-US" sz="1600" b="1"/>
              <a:t>Matal v. Tam</a:t>
            </a:r>
            <a:r>
              <a:rPr lang="en-US" sz="1600"/>
              <a:t>, 137 S. Ct. 1744 (2017)</a:t>
            </a:r>
          </a:p>
          <a:p>
            <a:pPr lvl="1">
              <a:lnSpc>
                <a:spcPct val="90000"/>
              </a:lnSpc>
            </a:pPr>
            <a:r>
              <a:rPr lang="en-US" sz="1600"/>
              <a:t>“Speech may not be banned on the ground that it expresses ideas that offend.”</a:t>
            </a:r>
          </a:p>
          <a:p>
            <a:pPr lvl="1">
              <a:lnSpc>
                <a:spcPct val="90000"/>
              </a:lnSpc>
            </a:pPr>
            <a:r>
              <a:rPr lang="en-US" sz="1600"/>
              <a:t>When the government's substantial interest is framed as “preventing speech expressing ideas that offend,” such an idea “strikes at the heart of the First Amendment.”</a:t>
            </a:r>
          </a:p>
          <a:p>
            <a:pPr>
              <a:lnSpc>
                <a:spcPct val="90000"/>
              </a:lnSpc>
            </a:pPr>
            <a:r>
              <a:rPr lang="en-US" sz="1600" b="1"/>
              <a:t>Iancu v. Brunetti</a:t>
            </a:r>
            <a:r>
              <a:rPr lang="en-US" sz="1600"/>
              <a:t>, 139 S. Ct. 2294 (2019) </a:t>
            </a:r>
          </a:p>
          <a:p>
            <a:pPr lvl="1">
              <a:lnSpc>
                <a:spcPct val="90000"/>
              </a:lnSpc>
            </a:pPr>
            <a:r>
              <a:rPr lang="en-US" sz="1600"/>
              <a:t>Finding “immoral or scandalous” bar unconstitutional, noting that these terms were interpreted to mean “shocking,” “offensive,” and “disreputable,” and thus constituted viewpoint-based discrimination</a:t>
            </a:r>
          </a:p>
          <a:p>
            <a:pPr>
              <a:lnSpc>
                <a:spcPct val="90000"/>
              </a:lnSpc>
            </a:pPr>
            <a:r>
              <a:rPr lang="en-US" sz="1600" b="1"/>
              <a:t>Flying Dog</a:t>
            </a:r>
            <a:r>
              <a:rPr lang="en-US" sz="1600"/>
              <a:t>: </a:t>
            </a:r>
          </a:p>
          <a:p>
            <a:pPr lvl="1">
              <a:lnSpc>
                <a:spcPct val="90000"/>
              </a:lnSpc>
            </a:pPr>
            <a:r>
              <a:rPr lang="en-US" sz="1600"/>
              <a:t>Regulation is facially unconstitutional because it is overbroad and otherwise not narrowly tailored to achieve North Carolina's proffered substantial interest.</a:t>
            </a:r>
          </a:p>
        </p:txBody>
      </p:sp>
    </p:spTree>
    <p:extLst>
      <p:ext uri="{BB962C8B-B14F-4D97-AF65-F5344CB8AC3E}">
        <p14:creationId xmlns:p14="http://schemas.microsoft.com/office/powerpoint/2010/main" val="351065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4990200" y="1396289"/>
            <a:ext cx="3754752" cy="1325563"/>
          </a:xfrm>
        </p:spPr>
        <p:txBody>
          <a:bodyPr>
            <a:normAutofit/>
          </a:bodyPr>
          <a:lstStyle/>
          <a:p>
            <a:pPr>
              <a:lnSpc>
                <a:spcPct val="90000"/>
              </a:lnSpc>
            </a:pPr>
            <a:r>
              <a:rPr lang="en-US"/>
              <a:t>Copyrights and Free Expression </a:t>
            </a:r>
          </a:p>
        </p:txBody>
      </p:sp>
      <p:sp>
        <p:nvSpPr>
          <p:cNvPr id="71" name="Freeform: Shape 70">
            <a:extLst>
              <a:ext uri="{FF2B5EF4-FFF2-40B4-BE49-F238E27FC236}">
                <a16:creationId xmlns:a16="http://schemas.microsoft.com/office/drawing/2014/main" xmlns=""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58D44E42-C462-4105-BC86-FE75B4E3C4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518115"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34" name="Picture 2">
            <a:extLst>
              <a:ext uri="{FF2B5EF4-FFF2-40B4-BE49-F238E27FC236}">
                <a16:creationId xmlns:a16="http://schemas.microsoft.com/office/drawing/2014/main" xmlns="" id="{F30FADFA-E0F1-42AB-4DCE-AF90B4ACAB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3180" y="1156625"/>
            <a:ext cx="3078957" cy="307895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4881631" y="3015856"/>
            <a:ext cx="3754752" cy="3181684"/>
          </a:xfrm>
        </p:spPr>
        <p:txBody>
          <a:bodyPr anchor="t">
            <a:normAutofit/>
          </a:bodyPr>
          <a:lstStyle/>
          <a:p>
            <a:r>
              <a:rPr lang="en-US" sz="1600"/>
              <a:t>Enforceability – Can it be limited by the government on the basis of content?  </a:t>
            </a:r>
          </a:p>
          <a:p>
            <a:r>
              <a:rPr lang="en-US" sz="1600"/>
              <a:t>Private Enforcement – what speech values come into play?   </a:t>
            </a:r>
            <a:endParaRPr lang="en-US" sz="1600">
              <a:cs typeface="Calibri"/>
            </a:endParaRPr>
          </a:p>
        </p:txBody>
      </p:sp>
    </p:spTree>
    <p:extLst>
      <p:ext uri="{BB962C8B-B14F-4D97-AF65-F5344CB8AC3E}">
        <p14:creationId xmlns:p14="http://schemas.microsoft.com/office/powerpoint/2010/main" val="388319249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515125" y="1153572"/>
            <a:ext cx="2400300" cy="4461163"/>
          </a:xfrm>
        </p:spPr>
        <p:txBody>
          <a:bodyPr>
            <a:normAutofit/>
          </a:bodyPr>
          <a:lstStyle/>
          <a:p>
            <a:r>
              <a:rPr lang="en-US" sz="3700">
                <a:solidFill>
                  <a:srgbClr val="FFFFFF"/>
                </a:solidFill>
              </a:rPr>
              <a:t>Copyrights and Speech</a:t>
            </a:r>
          </a:p>
        </p:txBody>
      </p:sp>
      <p:sp>
        <p:nvSpPr>
          <p:cNvPr id="13" name="Arc 12">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3335481" y="591344"/>
            <a:ext cx="5179868" cy="5585619"/>
          </a:xfrm>
        </p:spPr>
        <p:txBody>
          <a:bodyPr anchor="ctr">
            <a:normAutofit/>
          </a:bodyPr>
          <a:lstStyle/>
          <a:p>
            <a:pPr>
              <a:lnSpc>
                <a:spcPct val="90000"/>
              </a:lnSpc>
            </a:pPr>
            <a:r>
              <a:rPr lang="en-US" sz="3000"/>
              <a:t>Articles 27 and 15 of the  (“UDHR”) protects the right to the moral and material interests resulting from artistic productions and user’s rights to participate in the cultural life of the community.</a:t>
            </a:r>
            <a:endParaRPr lang="en-US" sz="3000">
              <a:ea typeface="Calibri"/>
              <a:cs typeface="Calibri"/>
            </a:endParaRPr>
          </a:p>
          <a:p>
            <a:pPr>
              <a:lnSpc>
                <a:spcPct val="90000"/>
              </a:lnSpc>
            </a:pPr>
            <a:r>
              <a:rPr lang="en-US" sz="3000"/>
              <a:t>Copyright has been observed to be a “human right equal to freedom of expression”</a:t>
            </a:r>
            <a:endParaRPr lang="en-US" sz="3000">
              <a:ea typeface="Calibri"/>
              <a:cs typeface="Calibri"/>
            </a:endParaRPr>
          </a:p>
        </p:txBody>
      </p:sp>
    </p:spTree>
    <p:extLst>
      <p:ext uri="{BB962C8B-B14F-4D97-AF65-F5344CB8AC3E}">
        <p14:creationId xmlns:p14="http://schemas.microsoft.com/office/powerpoint/2010/main" val="1098551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217945" y="1153571"/>
            <a:ext cx="2400300" cy="4461163"/>
          </a:xfrm>
        </p:spPr>
        <p:txBody>
          <a:bodyPr>
            <a:normAutofit/>
          </a:bodyPr>
          <a:lstStyle/>
          <a:p>
            <a:r>
              <a:rPr lang="en-US" sz="3700">
                <a:solidFill>
                  <a:srgbClr val="FFFFFF"/>
                </a:solidFill>
              </a:rPr>
              <a:t>Copyrights and Speech</a:t>
            </a:r>
            <a:br>
              <a:rPr lang="en-US" sz="3700">
                <a:solidFill>
                  <a:srgbClr val="FFFFFF"/>
                </a:solidFill>
              </a:rPr>
            </a:br>
            <a:r>
              <a:rPr lang="en-US" sz="3700">
                <a:solidFill>
                  <a:srgbClr val="FFFFFF"/>
                </a:solidFill>
              </a:rPr>
              <a:t>Three Step Test and other Exceptions</a:t>
            </a:r>
          </a:p>
        </p:txBody>
      </p:sp>
      <p:sp>
        <p:nvSpPr>
          <p:cNvPr id="13" name="Arc 12">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3125454" y="591344"/>
            <a:ext cx="5835666" cy="5585619"/>
          </a:xfrm>
        </p:spPr>
        <p:txBody>
          <a:bodyPr anchor="ctr">
            <a:normAutofit fontScale="77500" lnSpcReduction="20000"/>
          </a:bodyPr>
          <a:lstStyle/>
          <a:p>
            <a:pPr>
              <a:lnSpc>
                <a:spcPct val="90000"/>
              </a:lnSpc>
            </a:pPr>
            <a:r>
              <a:rPr lang="en-US" sz="3000"/>
              <a:t>Three Step Test under Berne Convention </a:t>
            </a:r>
          </a:p>
          <a:p>
            <a:pPr lvl="1">
              <a:lnSpc>
                <a:spcPct val="90000"/>
              </a:lnSpc>
            </a:pPr>
            <a:r>
              <a:rPr lang="en-US" sz="2600"/>
              <a:t>(Article 9(2), added in 1967) </a:t>
            </a:r>
          </a:p>
          <a:p>
            <a:pPr lvl="1">
              <a:lnSpc>
                <a:spcPct val="90000"/>
              </a:lnSpc>
            </a:pPr>
            <a:r>
              <a:rPr lang="en-US" sz="2600"/>
              <a:t>expanded in later treaties. </a:t>
            </a:r>
          </a:p>
          <a:p>
            <a:pPr>
              <a:lnSpc>
                <a:spcPct val="90000"/>
              </a:lnSpc>
            </a:pPr>
            <a:r>
              <a:rPr lang="en-US" sz="3000"/>
              <a:t>Exceptions or limitations to copyright ok IF:</a:t>
            </a:r>
          </a:p>
          <a:p>
            <a:pPr marL="514350" indent="-514350">
              <a:lnSpc>
                <a:spcPct val="90000"/>
              </a:lnSpc>
              <a:buFont typeface="+mj-lt"/>
              <a:buAutoNum type="arabicPeriod"/>
            </a:pPr>
            <a:r>
              <a:rPr lang="en-US" sz="3000" b="1"/>
              <a:t>Confined to certain special cases;</a:t>
            </a:r>
          </a:p>
          <a:p>
            <a:pPr marL="514350" indent="-514350">
              <a:lnSpc>
                <a:spcPct val="90000"/>
              </a:lnSpc>
              <a:buFont typeface="+mj-lt"/>
              <a:buAutoNum type="arabicPeriod"/>
            </a:pPr>
            <a:r>
              <a:rPr lang="en-US" sz="3000" b="1"/>
              <a:t>Do not conflict with a normal exploitation of the work; and</a:t>
            </a:r>
          </a:p>
          <a:p>
            <a:pPr marL="514350" indent="-514350">
              <a:lnSpc>
                <a:spcPct val="90000"/>
              </a:lnSpc>
              <a:buFont typeface="+mj-lt"/>
              <a:buAutoNum type="arabicPeriod"/>
            </a:pPr>
            <a:r>
              <a:rPr lang="en-US" sz="3000" b="1"/>
              <a:t>Do not unreasonably prejudice the legitimate interests of the right holder</a:t>
            </a:r>
          </a:p>
          <a:p>
            <a:pPr marL="514350" indent="-514350">
              <a:lnSpc>
                <a:spcPct val="90000"/>
              </a:lnSpc>
              <a:buFont typeface="+mj-lt"/>
              <a:buAutoNum type="arabicPeriod"/>
            </a:pPr>
            <a:endParaRPr lang="en-US" sz="3000"/>
          </a:p>
          <a:p>
            <a:pPr>
              <a:lnSpc>
                <a:spcPct val="90000"/>
              </a:lnSpc>
            </a:pPr>
            <a:r>
              <a:rPr lang="en-US" sz="3000" i="1"/>
              <a:t>TRIPS Agreement (1994), Article 13 “Members shall confine limitations and exceptions to exclusive rights to certain special cases which do not conflict with a normal exploitation of the work and do not unreasonably prejudice the legitimate interests of the right holder."</a:t>
            </a:r>
          </a:p>
          <a:p>
            <a:pPr>
              <a:lnSpc>
                <a:spcPct val="90000"/>
              </a:lnSpc>
            </a:pPr>
            <a:endParaRPr lang="en-US" sz="3000"/>
          </a:p>
        </p:txBody>
      </p:sp>
    </p:spTree>
    <p:extLst>
      <p:ext uri="{BB962C8B-B14F-4D97-AF65-F5344CB8AC3E}">
        <p14:creationId xmlns:p14="http://schemas.microsoft.com/office/powerpoint/2010/main" val="1957117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548640" y="731520"/>
            <a:ext cx="4567428" cy="1426464"/>
          </a:xfrm>
        </p:spPr>
        <p:txBody>
          <a:bodyPr>
            <a:normAutofit/>
          </a:bodyPr>
          <a:lstStyle/>
          <a:p>
            <a:pPr>
              <a:lnSpc>
                <a:spcPct val="90000"/>
              </a:lnSpc>
            </a:pPr>
            <a:r>
              <a:rPr lang="en-US">
                <a:solidFill>
                  <a:srgbClr val="FFFFFF"/>
                </a:solidFill>
              </a:rPr>
              <a:t>Copyrights and Expression</a:t>
            </a:r>
          </a:p>
        </p:txBody>
      </p:sp>
      <p:sp>
        <p:nvSpPr>
          <p:cNvPr id="11" name="Rectangle 10">
            <a:extLst>
              <a:ext uri="{FF2B5EF4-FFF2-40B4-BE49-F238E27FC236}">
                <a16:creationId xmlns:a16="http://schemas.microsoft.com/office/drawing/2014/main" xmlns=""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xmlns=""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xmlns=""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592092" y="2798385"/>
            <a:ext cx="7948296" cy="3283260"/>
          </a:xfrm>
        </p:spPr>
        <p:txBody>
          <a:bodyPr anchor="ctr">
            <a:normAutofit/>
          </a:bodyPr>
          <a:lstStyle/>
          <a:p>
            <a:pPr>
              <a:lnSpc>
                <a:spcPct val="90000"/>
              </a:lnSpc>
            </a:pPr>
            <a:r>
              <a:rPr lang="en-US" sz="2300"/>
              <a:t>In Hyde Park Residents Limited v Yelland,  Jacob J. held that “in principle public policy can prevent copyright enforcement completely.” (1999)</a:t>
            </a:r>
            <a:endParaRPr lang="en-US" sz="2300">
              <a:cs typeface="Calibri"/>
            </a:endParaRPr>
          </a:p>
          <a:p>
            <a:pPr>
              <a:lnSpc>
                <a:spcPct val="90000"/>
              </a:lnSpc>
            </a:pPr>
            <a:r>
              <a:rPr lang="en-US" sz="2300"/>
              <a:t>Under Section 171(3) of the Copyright Patents and Designs Act 1988, U.K. courts have recognized that they still have the power to deny enforcement on public policy grounds.</a:t>
            </a:r>
            <a:endParaRPr lang="en-US" sz="2300">
              <a:cs typeface="Calibri"/>
            </a:endParaRPr>
          </a:p>
          <a:p>
            <a:pPr>
              <a:lnSpc>
                <a:spcPct val="90000"/>
              </a:lnSpc>
            </a:pPr>
            <a:r>
              <a:rPr lang="en-US" sz="2300"/>
              <a:t>“[n]</a:t>
            </a:r>
            <a:r>
              <a:rPr lang="en-US" sz="2300" err="1"/>
              <a:t>othing</a:t>
            </a:r>
            <a:r>
              <a:rPr lang="en-US" sz="2300"/>
              <a:t> in this Part affects any rule of law preventing or restricting the enforcement of copyright, on grounds of public interest or otherwise”</a:t>
            </a:r>
            <a:endParaRPr lang="en-US" sz="2300">
              <a:cs typeface="Calibri"/>
            </a:endParaRPr>
          </a:p>
        </p:txBody>
      </p:sp>
    </p:spTree>
    <p:extLst>
      <p:ext uri="{BB962C8B-B14F-4D97-AF65-F5344CB8AC3E}">
        <p14:creationId xmlns:p14="http://schemas.microsoft.com/office/powerpoint/2010/main" val="1517564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4A7B3-6EBA-3538-FABF-9406EE250763}"/>
              </a:ext>
            </a:extLst>
          </p:cNvPr>
          <p:cNvSpPr>
            <a:spLocks noGrp="1"/>
          </p:cNvSpPr>
          <p:nvPr>
            <p:ph type="title"/>
          </p:nvPr>
        </p:nvSpPr>
        <p:spPr>
          <a:xfrm>
            <a:off x="4716868" y="803325"/>
            <a:ext cx="3944780" cy="1325563"/>
          </a:xfrm>
        </p:spPr>
        <p:txBody>
          <a:bodyPr>
            <a:normAutofit/>
          </a:bodyPr>
          <a:lstStyle/>
          <a:p>
            <a:pPr>
              <a:lnSpc>
                <a:spcPct val="90000"/>
              </a:lnSpc>
            </a:pPr>
            <a:r>
              <a:rPr lang="en-US" sz="2800" b="1"/>
              <a:t>Obscenity</a:t>
            </a:r>
            <a:r>
              <a:rPr lang="en-US" sz="2800"/>
              <a:t/>
            </a:r>
            <a:br>
              <a:rPr lang="en-US" sz="2800"/>
            </a:br>
            <a:r>
              <a:rPr lang="en-US" sz="2800">
                <a:ea typeface="+mj-lt"/>
                <a:cs typeface="+mj-lt"/>
              </a:rPr>
              <a:t>Regina v. Hicklin, L.R. 2 Q.B. 360 (1868) </a:t>
            </a:r>
          </a:p>
        </p:txBody>
      </p:sp>
      <p:sp>
        <p:nvSpPr>
          <p:cNvPr id="80" name="Freeform: Shape 79">
            <a:extLst>
              <a:ext uri="{FF2B5EF4-FFF2-40B4-BE49-F238E27FC236}">
                <a16:creationId xmlns:a16="http://schemas.microsoft.com/office/drawing/2014/main" xmlns="" id="{357DD0D3-F869-46D0-944C-6EC60E19E3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descr="A picture containing text, book, posing&#10;&#10;Description automatically generated">
            <a:extLst>
              <a:ext uri="{FF2B5EF4-FFF2-40B4-BE49-F238E27FC236}">
                <a16:creationId xmlns:a16="http://schemas.microsoft.com/office/drawing/2014/main" xmlns="" id="{3F10A6E2-CD3C-F318-4C0F-7F39494D4CFF}"/>
              </a:ext>
            </a:extLst>
          </p:cNvPr>
          <p:cNvPicPr>
            <a:picLocks noChangeAspect="1"/>
          </p:cNvPicPr>
          <p:nvPr/>
        </p:nvPicPr>
        <p:blipFill rotWithShape="1">
          <a:blip r:embed="rId2"/>
          <a:srcRect l="16168" r="1315"/>
          <a:stretch/>
        </p:blipFill>
        <p:spPr>
          <a:xfrm>
            <a:off x="20" y="2"/>
            <a:ext cx="5101155" cy="57842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xmlns="" id="{80D91E90-4A15-8D1E-274F-3C8DEF4DE932}"/>
              </a:ext>
            </a:extLst>
          </p:cNvPr>
          <p:cNvSpPr>
            <a:spLocks noGrp="1"/>
          </p:cNvSpPr>
          <p:nvPr>
            <p:ph idx="1"/>
          </p:nvPr>
        </p:nvSpPr>
        <p:spPr>
          <a:xfrm>
            <a:off x="4716868" y="2279018"/>
            <a:ext cx="3944786" cy="3375920"/>
          </a:xfrm>
        </p:spPr>
        <p:txBody>
          <a:bodyPr anchor="t">
            <a:normAutofit/>
          </a:bodyPr>
          <a:lstStyle/>
          <a:p>
            <a:r>
              <a:rPr lang="en-US" sz="1600">
                <a:ea typeface="+mn-lt"/>
                <a:cs typeface="+mn-lt"/>
              </a:rPr>
              <a:t>“whether the tendency of the matter charged as obscenity is to deprave and corrupt those whose minds are open to such immoral influences and into whose hands a publication of this sort may fall."</a:t>
            </a:r>
          </a:p>
          <a:p>
            <a:endParaRPr lang="en-US" sz="1600">
              <a:cs typeface="Calibri"/>
            </a:endParaRPr>
          </a:p>
          <a:p>
            <a:endParaRPr lang="en-US" sz="1600">
              <a:cs typeface="Calibri"/>
            </a:endParaRPr>
          </a:p>
          <a:p>
            <a:pPr>
              <a:lnSpc>
                <a:spcPct val="90000"/>
              </a:lnSpc>
            </a:pPr>
            <a:r>
              <a:rPr lang="en-US" sz="1800">
                <a:ea typeface="+mn-lt"/>
                <a:cs typeface="+mn-lt"/>
              </a:rPr>
              <a:t>Focused on the effect the allegedly obscene article had on the most corruptible readers and not on the book’s actual contents. </a:t>
            </a:r>
            <a:endParaRPr lang="en-US" sz="1800">
              <a:cs typeface="Calibri"/>
            </a:endParaRPr>
          </a:p>
        </p:txBody>
      </p:sp>
    </p:spTree>
    <p:extLst>
      <p:ext uri="{BB962C8B-B14F-4D97-AF65-F5344CB8AC3E}">
        <p14:creationId xmlns:p14="http://schemas.microsoft.com/office/powerpoint/2010/main" val="2024804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xmlns="" id="{B3684CCF-CEBB-4D8E-A366-95E43D4C7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F3E57BF-6F6A-D264-85E7-AD6F7E434A3C}"/>
              </a:ext>
            </a:extLst>
          </p:cNvPr>
          <p:cNvSpPr>
            <a:spLocks noGrp="1"/>
          </p:cNvSpPr>
          <p:nvPr>
            <p:ph type="title"/>
          </p:nvPr>
        </p:nvSpPr>
        <p:spPr>
          <a:xfrm>
            <a:off x="-174716" y="130273"/>
            <a:ext cx="3720709" cy="1325563"/>
          </a:xfrm>
        </p:spPr>
        <p:txBody>
          <a:bodyPr>
            <a:normAutofit/>
          </a:bodyPr>
          <a:lstStyle/>
          <a:p>
            <a:r>
              <a:rPr lang="en-US">
                <a:cs typeface="Calibri"/>
              </a:rPr>
              <a:t>Ulysses</a:t>
            </a:r>
            <a:endParaRPr lang="en-US"/>
          </a:p>
        </p:txBody>
      </p:sp>
      <p:sp>
        <p:nvSpPr>
          <p:cNvPr id="3" name="Content Placeholder 2">
            <a:extLst>
              <a:ext uri="{FF2B5EF4-FFF2-40B4-BE49-F238E27FC236}">
                <a16:creationId xmlns:a16="http://schemas.microsoft.com/office/drawing/2014/main" xmlns="" id="{977B0605-A947-62A6-71DE-7269F0113749}"/>
              </a:ext>
            </a:extLst>
          </p:cNvPr>
          <p:cNvSpPr>
            <a:spLocks noGrp="1"/>
          </p:cNvSpPr>
          <p:nvPr>
            <p:ph idx="1"/>
          </p:nvPr>
        </p:nvSpPr>
        <p:spPr>
          <a:xfrm>
            <a:off x="360861" y="1250859"/>
            <a:ext cx="3700097" cy="4351338"/>
          </a:xfrm>
        </p:spPr>
        <p:txBody>
          <a:bodyPr vert="horz" lIns="91440" tIns="45720" rIns="91440" bIns="45720" rtlCol="0" anchor="t">
            <a:normAutofit/>
          </a:bodyPr>
          <a:lstStyle/>
          <a:p>
            <a:pPr>
              <a:lnSpc>
                <a:spcPct val="90000"/>
              </a:lnSpc>
            </a:pPr>
            <a:r>
              <a:rPr lang="en-US" sz="1800">
                <a:ea typeface="+mn-lt"/>
                <a:cs typeface="+mn-lt"/>
              </a:rPr>
              <a:t>I think this is the most damnable slush and filth that ever polluted paper in print. . . . There are no words I know to describe, even vaguely, how disgusted I am; not with the mire of his effusion but with all those whose minds are so putrid that they dare allow such muck and sewage of the human mind to besmirch the world by repeating it—and in print, through which medium it may reach young minds. Oh my God, the horror of it.</a:t>
            </a:r>
          </a:p>
          <a:p>
            <a:pPr marL="0" indent="0">
              <a:lnSpc>
                <a:spcPct val="90000"/>
              </a:lnSpc>
              <a:buNone/>
            </a:pPr>
            <a:r>
              <a:rPr lang="en-US" sz="1800">
                <a:ea typeface="+mn-lt"/>
                <a:cs typeface="+mn-lt"/>
              </a:rPr>
              <a:t>                   —Margaret Anderson</a:t>
            </a:r>
          </a:p>
          <a:p>
            <a:pPr>
              <a:lnSpc>
                <a:spcPct val="90000"/>
              </a:lnSpc>
            </a:pPr>
            <a:endParaRPr lang="en-US" sz="1800">
              <a:cs typeface="Calibri"/>
            </a:endParaRPr>
          </a:p>
          <a:p>
            <a:pPr>
              <a:lnSpc>
                <a:spcPct val="90000"/>
              </a:lnSpc>
            </a:pPr>
            <a:endParaRPr lang="en-US" sz="1800">
              <a:cs typeface="Calibri"/>
            </a:endParaRPr>
          </a:p>
          <a:p>
            <a:pPr>
              <a:lnSpc>
                <a:spcPct val="90000"/>
              </a:lnSpc>
            </a:pPr>
            <a:endParaRPr lang="en-US" sz="1800">
              <a:cs typeface="Calibri"/>
            </a:endParaRPr>
          </a:p>
        </p:txBody>
      </p:sp>
      <p:pic>
        <p:nvPicPr>
          <p:cNvPr id="9" name="Picture 9" descr="A picture containing text, outdoor, sign, person&#10;&#10;Description automatically generated">
            <a:extLst>
              <a:ext uri="{FF2B5EF4-FFF2-40B4-BE49-F238E27FC236}">
                <a16:creationId xmlns:a16="http://schemas.microsoft.com/office/drawing/2014/main" xmlns="" id="{76C5F5E8-5F04-A1AF-F2E5-9C834223CB57}"/>
              </a:ext>
            </a:extLst>
          </p:cNvPr>
          <p:cNvPicPr>
            <a:picLocks noChangeAspect="1"/>
          </p:cNvPicPr>
          <p:nvPr/>
        </p:nvPicPr>
        <p:blipFill rotWithShape="1">
          <a:blip r:embed="rId2"/>
          <a:srcRect t="599" r="1" b="17632"/>
          <a:stretch/>
        </p:blipFill>
        <p:spPr>
          <a:xfrm>
            <a:off x="5147997" y="3154859"/>
            <a:ext cx="3022934"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36" name="Arc 35">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3997723" y="-218643"/>
            <a:ext cx="4083433" cy="306257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6">
            <a:extLst>
              <a:ext uri="{FF2B5EF4-FFF2-40B4-BE49-F238E27FC236}">
                <a16:creationId xmlns:a16="http://schemas.microsoft.com/office/drawing/2014/main" xmlns="" id="{B4011318-E22B-664A-A9C1-3DC1AD126062}"/>
              </a:ext>
            </a:extLst>
          </p:cNvPr>
          <p:cNvPicPr>
            <a:picLocks noChangeAspect="1"/>
          </p:cNvPicPr>
          <p:nvPr/>
        </p:nvPicPr>
        <p:blipFill rotWithShape="1">
          <a:blip r:embed="rId3"/>
          <a:srcRect r="2" b="8711"/>
          <a:stretch/>
        </p:blipFill>
        <p:spPr>
          <a:xfrm>
            <a:off x="472935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7" name="Picture 7">
            <a:extLst>
              <a:ext uri="{FF2B5EF4-FFF2-40B4-BE49-F238E27FC236}">
                <a16:creationId xmlns:a16="http://schemas.microsoft.com/office/drawing/2014/main" xmlns="" id="{A1A5C074-51DE-38A0-FF03-15C8ED7E3E02}"/>
              </a:ext>
            </a:extLst>
          </p:cNvPr>
          <p:cNvPicPr>
            <a:picLocks noChangeAspect="1"/>
          </p:cNvPicPr>
          <p:nvPr/>
        </p:nvPicPr>
        <p:blipFill rotWithShape="1">
          <a:blip r:embed="rId4"/>
          <a:srcRect l="39656" r="33658" b="1"/>
          <a:stretch/>
        </p:blipFill>
        <p:spPr>
          <a:xfrm>
            <a:off x="7450096" y="372217"/>
            <a:ext cx="1693904"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
        <p:nvSpPr>
          <p:cNvPr id="11" name="TextBox 10">
            <a:extLst>
              <a:ext uri="{FF2B5EF4-FFF2-40B4-BE49-F238E27FC236}">
                <a16:creationId xmlns:a16="http://schemas.microsoft.com/office/drawing/2014/main" xmlns="" id="{0DE41480-6027-1644-FF57-DEA526A2999A}"/>
              </a:ext>
            </a:extLst>
          </p:cNvPr>
          <p:cNvSpPr txBox="1"/>
          <p:nvPr/>
        </p:nvSpPr>
        <p:spPr>
          <a:xfrm>
            <a:off x="1580605" y="5251269"/>
            <a:ext cx="356616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1"/>
                </a:solidFill>
              </a:rPr>
              <a:t>One Man's Vulgarity</a:t>
            </a:r>
            <a:r>
              <a:rPr lang="en-US" sz="2400" b="1">
                <a:solidFill>
                  <a:schemeClr val="accent1"/>
                </a:solidFill>
                <a:cs typeface="Calibri"/>
              </a:rPr>
              <a:t/>
            </a:r>
            <a:br>
              <a:rPr lang="en-US" sz="2400" b="1">
                <a:solidFill>
                  <a:schemeClr val="accent1"/>
                </a:solidFill>
                <a:cs typeface="Calibri"/>
              </a:rPr>
            </a:br>
            <a:r>
              <a:rPr lang="en-US" sz="2400" b="1">
                <a:solidFill>
                  <a:schemeClr val="accent1"/>
                </a:solidFill>
              </a:rPr>
              <a:t>is another man's Lyric</a:t>
            </a:r>
            <a:br>
              <a:rPr lang="en-US" sz="2400" b="1">
                <a:solidFill>
                  <a:schemeClr val="accent1"/>
                </a:solidFill>
              </a:rPr>
            </a:br>
            <a:r>
              <a:rPr lang="en-US" b="1">
                <a:solidFill>
                  <a:schemeClr val="accent1"/>
                </a:solidFill>
                <a:cs typeface="Calibri"/>
              </a:rPr>
              <a:t>-Cohen v. California</a:t>
            </a:r>
          </a:p>
        </p:txBody>
      </p:sp>
    </p:spTree>
    <p:extLst>
      <p:ext uri="{BB962C8B-B14F-4D97-AF65-F5344CB8AC3E}">
        <p14:creationId xmlns:p14="http://schemas.microsoft.com/office/powerpoint/2010/main" val="3536014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xmlns="" id="{B95B9BA8-1D69-4796-85F5-B6D0BD5235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1B4A7B3-6EBA-3538-FABF-9406EE250763}"/>
              </a:ext>
            </a:extLst>
          </p:cNvPr>
          <p:cNvSpPr>
            <a:spLocks noGrp="1"/>
          </p:cNvSpPr>
          <p:nvPr>
            <p:ph type="title"/>
          </p:nvPr>
        </p:nvSpPr>
        <p:spPr>
          <a:xfrm>
            <a:off x="5236368" y="1050269"/>
            <a:ext cx="3293268" cy="1323439"/>
          </a:xfrm>
        </p:spPr>
        <p:txBody>
          <a:bodyPr anchor="t">
            <a:normAutofit/>
          </a:bodyPr>
          <a:lstStyle/>
          <a:p>
            <a:r>
              <a:rPr lang="en-US" sz="3200">
                <a:solidFill>
                  <a:schemeClr val="bg1"/>
                </a:solidFill>
              </a:rPr>
              <a:t>Miller v. California, 413 U.S. 15 (1973)</a:t>
            </a:r>
            <a:endParaRPr lang="en-US" sz="3200">
              <a:solidFill>
                <a:schemeClr val="bg1"/>
              </a:solidFill>
              <a:cs typeface="Calibri"/>
            </a:endParaRPr>
          </a:p>
        </p:txBody>
      </p:sp>
      <p:pic>
        <p:nvPicPr>
          <p:cNvPr id="5122" name="Picture 2" descr="Miller v. California | The First Amendment Encyclopedia">
            <a:extLst>
              <a:ext uri="{FF2B5EF4-FFF2-40B4-BE49-F238E27FC236}">
                <a16:creationId xmlns:a16="http://schemas.microsoft.com/office/drawing/2014/main" xmlns="" id="{22EFEE16-F4D1-4C6A-CD81-7E92FF8175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01" r="45194"/>
          <a:stretch/>
        </p:blipFill>
        <p:spPr bwMode="auto">
          <a:xfrm>
            <a:off x="620316" y="723279"/>
            <a:ext cx="4569185" cy="5412131"/>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82" name="Group 81">
            <a:extLst>
              <a:ext uri="{FF2B5EF4-FFF2-40B4-BE49-F238E27FC236}">
                <a16:creationId xmlns:a16="http://schemas.microsoft.com/office/drawing/2014/main" xmlns="" id="{0EAC7AFE-68C0-41EB-A1C7-108E60D7C33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16" y="4795537"/>
            <a:ext cx="3945731" cy="1410656"/>
            <a:chOff x="827088" y="4795537"/>
            <a:chExt cx="5260975" cy="1410656"/>
          </a:xfrm>
        </p:grpSpPr>
        <p:sp>
          <p:nvSpPr>
            <p:cNvPr id="83" name="Freeform: Shape 82">
              <a:extLst>
                <a:ext uri="{FF2B5EF4-FFF2-40B4-BE49-F238E27FC236}">
                  <a16:creationId xmlns:a16="http://schemas.microsoft.com/office/drawing/2014/main" xmlns="" id="{127393A7-D6DA-410B-8699-AA56B57BF7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xmlns="" id="{8EC44C88-69E3-42EE-86E8-9B45F712B7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xmlns="" id="{80D91E90-4A15-8D1E-274F-3C8DEF4DE932}"/>
              </a:ext>
            </a:extLst>
          </p:cNvPr>
          <p:cNvSpPr>
            <a:spLocks noGrp="1"/>
          </p:cNvSpPr>
          <p:nvPr>
            <p:ph idx="1"/>
          </p:nvPr>
        </p:nvSpPr>
        <p:spPr>
          <a:xfrm>
            <a:off x="5236368" y="2194560"/>
            <a:ext cx="3496151" cy="3633840"/>
          </a:xfrm>
        </p:spPr>
        <p:txBody>
          <a:bodyPr>
            <a:normAutofit/>
          </a:bodyPr>
          <a:lstStyle/>
          <a:p>
            <a:pPr>
              <a:lnSpc>
                <a:spcPct val="90000"/>
              </a:lnSpc>
            </a:pPr>
            <a:r>
              <a:rPr lang="en-US" sz="1600">
                <a:solidFill>
                  <a:schemeClr val="bg1">
                    <a:alpha val="80000"/>
                  </a:schemeClr>
                </a:solidFill>
                <a:cs typeface="Calibri"/>
              </a:rPr>
              <a:t>Current State of Obscenity Law</a:t>
            </a:r>
            <a:endParaRPr lang="en-US" sz="1600">
              <a:solidFill>
                <a:schemeClr val="bg1">
                  <a:alpha val="80000"/>
                </a:schemeClr>
              </a:solidFill>
            </a:endParaRPr>
          </a:p>
          <a:p>
            <a:pPr>
              <a:lnSpc>
                <a:spcPct val="90000"/>
              </a:lnSpc>
            </a:pPr>
            <a:r>
              <a:rPr lang="en-US" sz="1600">
                <a:solidFill>
                  <a:schemeClr val="bg1">
                    <a:alpha val="80000"/>
                  </a:schemeClr>
                </a:solidFill>
              </a:rPr>
              <a:t>The Miller Test. </a:t>
            </a:r>
            <a:endParaRPr lang="en-US" sz="1600">
              <a:solidFill>
                <a:schemeClr val="bg1">
                  <a:alpha val="80000"/>
                </a:schemeClr>
              </a:solidFill>
              <a:cs typeface="Calibri"/>
            </a:endParaRPr>
          </a:p>
          <a:p>
            <a:pPr lvl="1">
              <a:lnSpc>
                <a:spcPct val="90000"/>
              </a:lnSpc>
            </a:pPr>
            <a:r>
              <a:rPr lang="en-US" sz="1600">
                <a:solidFill>
                  <a:schemeClr val="bg1">
                    <a:alpha val="80000"/>
                  </a:schemeClr>
                </a:solidFill>
              </a:rPr>
              <a:t>1) Does the work appeal to prurient interest? </a:t>
            </a:r>
            <a:endParaRPr lang="en-US" sz="1600">
              <a:solidFill>
                <a:schemeClr val="bg1">
                  <a:alpha val="80000"/>
                </a:schemeClr>
              </a:solidFill>
              <a:cs typeface="Calibri"/>
            </a:endParaRPr>
          </a:p>
          <a:p>
            <a:pPr lvl="1">
              <a:lnSpc>
                <a:spcPct val="90000"/>
              </a:lnSpc>
            </a:pPr>
            <a:r>
              <a:rPr lang="en-US" sz="1600">
                <a:solidFill>
                  <a:schemeClr val="bg1">
                    <a:alpha val="80000"/>
                  </a:schemeClr>
                </a:solidFill>
              </a:rPr>
              <a:t>2) Does the work depict or describe sexual conduct in an offensive manner under applicable state law?</a:t>
            </a:r>
            <a:endParaRPr lang="en-US" sz="1600">
              <a:solidFill>
                <a:schemeClr val="bg1">
                  <a:alpha val="80000"/>
                </a:schemeClr>
              </a:solidFill>
              <a:cs typeface="Calibri"/>
            </a:endParaRPr>
          </a:p>
          <a:p>
            <a:pPr lvl="1">
              <a:lnSpc>
                <a:spcPct val="90000"/>
              </a:lnSpc>
            </a:pPr>
            <a:r>
              <a:rPr lang="en-US" sz="1600">
                <a:solidFill>
                  <a:schemeClr val="bg1">
                    <a:alpha val="80000"/>
                  </a:schemeClr>
                </a:solidFill>
              </a:rPr>
              <a:t>3) As a whole, does the work lack serious literary, artistic, political, or scientific value?</a:t>
            </a:r>
            <a:br>
              <a:rPr lang="en-US" sz="1600">
                <a:solidFill>
                  <a:schemeClr val="bg1">
                    <a:alpha val="80000"/>
                  </a:schemeClr>
                </a:solidFill>
              </a:rPr>
            </a:br>
            <a:r>
              <a:rPr lang="en-US" sz="1600">
                <a:solidFill>
                  <a:schemeClr val="bg1">
                    <a:alpha val="80000"/>
                  </a:schemeClr>
                </a:solidFill>
              </a:rPr>
              <a:t/>
            </a:r>
            <a:br>
              <a:rPr lang="en-US" sz="1600">
                <a:solidFill>
                  <a:schemeClr val="bg1">
                    <a:alpha val="80000"/>
                  </a:schemeClr>
                </a:solidFill>
              </a:rPr>
            </a:br>
            <a:r>
              <a:rPr lang="en-US" sz="1600" b="1">
                <a:solidFill>
                  <a:schemeClr val="bg1">
                    <a:alpha val="80000"/>
                  </a:schemeClr>
                </a:solidFill>
                <a:cs typeface="Calibri"/>
              </a:rPr>
              <a:t>If you fail, you can go to jail! </a:t>
            </a:r>
          </a:p>
        </p:txBody>
      </p:sp>
    </p:spTree>
    <p:extLst>
      <p:ext uri="{BB962C8B-B14F-4D97-AF65-F5344CB8AC3E}">
        <p14:creationId xmlns:p14="http://schemas.microsoft.com/office/powerpoint/2010/main" val="3761184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16BF4F81-CE79-4A24-860D-9959FF7162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9458" y="484632"/>
            <a:ext cx="3142435"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ABB2C7E-6886-D818-B463-D7024F4E77F7}"/>
              </a:ext>
            </a:extLst>
          </p:cNvPr>
          <p:cNvSpPr>
            <a:spLocks noGrp="1"/>
          </p:cNvSpPr>
          <p:nvPr>
            <p:ph type="title"/>
          </p:nvPr>
        </p:nvSpPr>
        <p:spPr>
          <a:xfrm>
            <a:off x="532792" y="681037"/>
            <a:ext cx="2804084" cy="1788811"/>
          </a:xfrm>
        </p:spPr>
        <p:txBody>
          <a:bodyPr>
            <a:normAutofit/>
          </a:bodyPr>
          <a:lstStyle/>
          <a:p>
            <a:pPr>
              <a:lnSpc>
                <a:spcPct val="90000"/>
              </a:lnSpc>
            </a:pPr>
            <a:r>
              <a:rPr lang="en-US" sz="2700"/>
              <a:t>Campbell v. Acuff-Rose Music</a:t>
            </a:r>
            <a:br>
              <a:rPr lang="en-US" sz="2700"/>
            </a:br>
            <a:r>
              <a:rPr lang="en-US" sz="2700"/>
              <a:t>510 U.S. 569 (1994)</a:t>
            </a:r>
          </a:p>
        </p:txBody>
      </p:sp>
      <p:sp>
        <p:nvSpPr>
          <p:cNvPr id="3" name="Content Placeholder 2">
            <a:extLst>
              <a:ext uri="{FF2B5EF4-FFF2-40B4-BE49-F238E27FC236}">
                <a16:creationId xmlns:a16="http://schemas.microsoft.com/office/drawing/2014/main" xmlns="" id="{A6AC5326-80D7-A62F-1AE6-6367D288F3E3}"/>
              </a:ext>
            </a:extLst>
          </p:cNvPr>
          <p:cNvSpPr>
            <a:spLocks noGrp="1"/>
          </p:cNvSpPr>
          <p:nvPr>
            <p:ph idx="1"/>
          </p:nvPr>
        </p:nvSpPr>
        <p:spPr>
          <a:xfrm>
            <a:off x="532792" y="2630161"/>
            <a:ext cx="2804085" cy="3546801"/>
          </a:xfrm>
        </p:spPr>
        <p:txBody>
          <a:bodyPr>
            <a:normAutofit/>
          </a:bodyPr>
          <a:lstStyle/>
          <a:p>
            <a:r>
              <a:rPr lang="en-US" sz="1700"/>
              <a:t>2 Live Crew parody of Roy Orbison’s “Pretty Woman.”</a:t>
            </a:r>
          </a:p>
          <a:p>
            <a:r>
              <a:rPr lang="en-US" sz="1700"/>
              <a:t>Highly sexualized take on romantic song.</a:t>
            </a:r>
          </a:p>
          <a:p>
            <a:r>
              <a:rPr lang="en-US" sz="1700"/>
              <a:t>Court found that parodies even in bad taste were protected under doctrine of fair use.</a:t>
            </a:r>
          </a:p>
        </p:txBody>
      </p:sp>
      <p:pic>
        <p:nvPicPr>
          <p:cNvPr id="6" name="Picture 6" descr="A group of people on a beach&#10;&#10;Description automatically generated">
            <a:extLst>
              <a:ext uri="{FF2B5EF4-FFF2-40B4-BE49-F238E27FC236}">
                <a16:creationId xmlns:a16="http://schemas.microsoft.com/office/drawing/2014/main" xmlns="" id="{CD2F4D7E-B7DE-AA7D-4698-00A976FE61AD}"/>
              </a:ext>
            </a:extLst>
          </p:cNvPr>
          <p:cNvPicPr>
            <a:picLocks noChangeAspect="1"/>
          </p:cNvPicPr>
          <p:nvPr/>
        </p:nvPicPr>
        <p:blipFill rotWithShape="1">
          <a:blip r:embed="rId2"/>
          <a:srcRect l="9539" r="7696" b="-2"/>
          <a:stretch/>
        </p:blipFill>
        <p:spPr>
          <a:xfrm>
            <a:off x="3877880" y="484633"/>
            <a:ext cx="4906661" cy="5888736"/>
          </a:xfrm>
          <a:prstGeom prst="rect">
            <a:avLst/>
          </a:prstGeom>
        </p:spPr>
      </p:pic>
    </p:spTree>
    <p:extLst>
      <p:ext uri="{BB962C8B-B14F-4D97-AF65-F5344CB8AC3E}">
        <p14:creationId xmlns:p14="http://schemas.microsoft.com/office/powerpoint/2010/main" val="210717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BE89CFF-03C4-6CEF-43E4-A30D3819D764}"/>
              </a:ext>
            </a:extLst>
          </p:cNvPr>
          <p:cNvSpPr>
            <a:spLocks noGrp="1"/>
          </p:cNvSpPr>
          <p:nvPr>
            <p:ph type="title"/>
          </p:nvPr>
        </p:nvSpPr>
        <p:spPr>
          <a:xfrm>
            <a:off x="771525" y="1967266"/>
            <a:ext cx="1971675" cy="2547257"/>
          </a:xfrm>
          <a:noFill/>
        </p:spPr>
        <p:txBody>
          <a:bodyPr vert="horz" lIns="91440" tIns="45720" rIns="91440" bIns="45720" rtlCol="0" anchor="ctr">
            <a:normAutofit fontScale="90000"/>
          </a:bodyPr>
          <a:lstStyle/>
          <a:p>
            <a:pPr defTabSz="914400">
              <a:lnSpc>
                <a:spcPct val="90000"/>
              </a:lnSpc>
            </a:pPr>
            <a:r>
              <a:rPr lang="en-US" sz="2600" kern="1200">
                <a:solidFill>
                  <a:srgbClr val="FFFFFF"/>
                </a:solidFill>
                <a:latin typeface="+mj-lt"/>
                <a:ea typeface="+mj-ea"/>
                <a:cs typeface="+mj-cs"/>
              </a:rPr>
              <a:t> </a:t>
            </a:r>
            <a:r>
              <a:rPr lang="en-US" sz="2600">
                <a:solidFill>
                  <a:srgbClr val="FFFFFF"/>
                </a:solidFill>
              </a:rPr>
              <a:t/>
            </a:r>
            <a:br>
              <a:rPr lang="en-US" sz="2600">
                <a:solidFill>
                  <a:srgbClr val="FFFFFF"/>
                </a:solidFill>
              </a:rPr>
            </a:br>
            <a:r>
              <a:rPr lang="en-US" sz="2600">
                <a:solidFill>
                  <a:srgbClr val="FFFFFF"/>
                </a:solidFill>
                <a:ea typeface="Calibri"/>
                <a:cs typeface="Calibri"/>
              </a:rPr>
              <a:t>Religion</a:t>
            </a:r>
            <a:br>
              <a:rPr lang="en-US" sz="2600">
                <a:solidFill>
                  <a:srgbClr val="FFFFFF"/>
                </a:solidFill>
                <a:ea typeface="Calibri"/>
                <a:cs typeface="Calibri"/>
              </a:rPr>
            </a:br>
            <a:r>
              <a:rPr lang="en-US" sz="2600">
                <a:solidFill>
                  <a:srgbClr val="FFFFFF"/>
                </a:solidFill>
                <a:ea typeface="Calibri"/>
                <a:cs typeface="Calibri"/>
              </a:rPr>
              <a:t>Speech</a:t>
            </a:r>
            <a:br>
              <a:rPr lang="en-US" sz="2600">
                <a:solidFill>
                  <a:srgbClr val="FFFFFF"/>
                </a:solidFill>
                <a:ea typeface="Calibri"/>
                <a:cs typeface="Calibri"/>
              </a:rPr>
            </a:br>
            <a:r>
              <a:rPr lang="en-US" sz="2600">
                <a:solidFill>
                  <a:srgbClr val="FFFFFF"/>
                </a:solidFill>
                <a:ea typeface="Calibri"/>
                <a:cs typeface="Calibri"/>
              </a:rPr>
              <a:t>Press</a:t>
            </a:r>
            <a:br>
              <a:rPr lang="en-US" sz="2600">
                <a:solidFill>
                  <a:srgbClr val="FFFFFF"/>
                </a:solidFill>
                <a:ea typeface="Calibri"/>
                <a:cs typeface="Calibri"/>
              </a:rPr>
            </a:br>
            <a:r>
              <a:rPr lang="en-US" sz="2600">
                <a:solidFill>
                  <a:srgbClr val="FFFFFF"/>
                </a:solidFill>
                <a:ea typeface="Calibri"/>
                <a:cs typeface="Calibri"/>
              </a:rPr>
              <a:t>Assembly</a:t>
            </a:r>
            <a:br>
              <a:rPr lang="en-US" sz="2600">
                <a:solidFill>
                  <a:srgbClr val="FFFFFF"/>
                </a:solidFill>
                <a:ea typeface="Calibri"/>
                <a:cs typeface="Calibri"/>
              </a:rPr>
            </a:br>
            <a:r>
              <a:rPr lang="en-US" sz="2600">
                <a:solidFill>
                  <a:srgbClr val="FFFFFF"/>
                </a:solidFill>
                <a:ea typeface="Calibri"/>
                <a:cs typeface="Calibri"/>
              </a:rPr>
              <a:t>Petition</a:t>
            </a:r>
            <a:br>
              <a:rPr lang="en-US" sz="2600">
                <a:solidFill>
                  <a:srgbClr val="FFFFFF"/>
                </a:solidFill>
                <a:ea typeface="Calibri"/>
                <a:cs typeface="Calibri"/>
              </a:rPr>
            </a:br>
            <a:endParaRPr lang="en-US" sz="2600" kern="1200">
              <a:solidFill>
                <a:srgbClr val="FFFFFF"/>
              </a:solidFill>
              <a:latin typeface="+mj-lt"/>
              <a:ea typeface="Calibri"/>
              <a:cs typeface="Calibri"/>
            </a:endParaRPr>
          </a:p>
        </p:txBody>
      </p:sp>
      <p:pic>
        <p:nvPicPr>
          <p:cNvPr id="5" name="Picture 5">
            <a:extLst>
              <a:ext uri="{FF2B5EF4-FFF2-40B4-BE49-F238E27FC236}">
                <a16:creationId xmlns:a16="http://schemas.microsoft.com/office/drawing/2014/main" xmlns="" id="{ADF5721C-F39E-EDC2-0565-7AD8778FBB3A}"/>
              </a:ext>
            </a:extLst>
          </p:cNvPr>
          <p:cNvPicPr>
            <a:picLocks noGrp="1" noChangeAspect="1"/>
          </p:cNvPicPr>
          <p:nvPr>
            <p:ph idx="1"/>
          </p:nvPr>
        </p:nvPicPr>
        <p:blipFill>
          <a:blip r:embed="rId2"/>
          <a:stretch>
            <a:fillRect/>
          </a:stretch>
        </p:blipFill>
        <p:spPr>
          <a:xfrm>
            <a:off x="3095414" y="700808"/>
            <a:ext cx="6044685" cy="5222258"/>
          </a:xfrm>
          <a:prstGeom prst="rect">
            <a:avLst/>
          </a:prstGeom>
        </p:spPr>
      </p:pic>
    </p:spTree>
    <p:extLst>
      <p:ext uri="{BB962C8B-B14F-4D97-AF65-F5344CB8AC3E}">
        <p14:creationId xmlns:p14="http://schemas.microsoft.com/office/powerpoint/2010/main" val="2495957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sky, outdoor, building&#10;&#10;Description automatically generated">
            <a:extLst>
              <a:ext uri="{FF2B5EF4-FFF2-40B4-BE49-F238E27FC236}">
                <a16:creationId xmlns:a16="http://schemas.microsoft.com/office/drawing/2014/main" xmlns="" id="{03F1FBBE-D7F8-45EA-E0B0-43CAE58B0592}"/>
              </a:ext>
            </a:extLst>
          </p:cNvPr>
          <p:cNvPicPr>
            <a:picLocks noChangeAspect="1"/>
          </p:cNvPicPr>
          <p:nvPr/>
        </p:nvPicPr>
        <p:blipFill rotWithShape="1">
          <a:blip r:embed="rId2"/>
          <a:srcRect l="25005" r="15776"/>
          <a:stretch/>
        </p:blipFill>
        <p:spPr>
          <a:xfrm>
            <a:off x="20" y="2265036"/>
            <a:ext cx="4856983" cy="4592963"/>
          </a:xfrm>
          <a:prstGeom prst="rect">
            <a:avLst/>
          </a:prstGeom>
        </p:spPr>
      </p:pic>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5648707" y="365125"/>
            <a:ext cx="2866642" cy="1899912"/>
          </a:xfrm>
        </p:spPr>
        <p:txBody>
          <a:bodyPr>
            <a:normAutofit fontScale="90000"/>
          </a:bodyPr>
          <a:lstStyle/>
          <a:p>
            <a:r>
              <a:rPr lang="en-US" sz="3500" dirty="0"/>
              <a:t>Copyrights </a:t>
            </a:r>
            <a:r>
              <a:rPr lang="en-US" sz="3500"/>
              <a:t>and </a:t>
            </a:r>
            <a:r>
              <a:rPr lang="en-US" sz="3500" smtClean="0"/>
              <a:t>Morality Impediments to Enforcement</a:t>
            </a:r>
            <a:endParaRPr lang="en-US" sz="3500" dirty="0"/>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5648707" y="2434201"/>
            <a:ext cx="2866642" cy="3742762"/>
          </a:xfrm>
        </p:spPr>
        <p:txBody>
          <a:bodyPr vert="horz" lIns="91440" tIns="45720" rIns="91440" bIns="45720" rtlCol="0" anchor="t">
            <a:normAutofit/>
          </a:bodyPr>
          <a:lstStyle/>
          <a:p>
            <a:r>
              <a:rPr lang="en-US" sz="1700"/>
              <a:t>Mitchell Brothers – obscenity was copyrightable. </a:t>
            </a:r>
          </a:p>
          <a:p>
            <a:endParaRPr lang="en-US" sz="1700"/>
          </a:p>
          <a:p>
            <a:r>
              <a:rPr lang="en-US" sz="1700"/>
              <a:t>Scholars argued that perhaps this should not be the case.</a:t>
            </a:r>
          </a:p>
          <a:p>
            <a:endParaRPr lang="en-US" sz="1700">
              <a:cs typeface="Calibri"/>
            </a:endParaRPr>
          </a:p>
          <a:p>
            <a:r>
              <a:rPr lang="en-US" sz="1700">
                <a:cs typeface="Calibri"/>
              </a:rPr>
              <a:t>Liberty Media Footnote 1.</a:t>
            </a:r>
          </a:p>
        </p:txBody>
      </p:sp>
    </p:spTree>
    <p:extLst>
      <p:ext uri="{BB962C8B-B14F-4D97-AF65-F5344CB8AC3E}">
        <p14:creationId xmlns:p14="http://schemas.microsoft.com/office/powerpoint/2010/main" val="221245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xmlns=""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628650" y="365125"/>
            <a:ext cx="3938487" cy="1807305"/>
          </a:xfrm>
        </p:spPr>
        <p:txBody>
          <a:bodyPr>
            <a:normAutofit fontScale="90000"/>
          </a:bodyPr>
          <a:lstStyle/>
          <a:p>
            <a:r>
              <a:rPr lang="en-US"/>
              <a:t>Copyrights and Speech Limitations</a:t>
            </a:r>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628650" y="2333297"/>
            <a:ext cx="3464715" cy="3843666"/>
          </a:xfrm>
        </p:spPr>
        <p:txBody>
          <a:bodyPr>
            <a:normAutofit/>
          </a:bodyPr>
          <a:lstStyle/>
          <a:p>
            <a:pPr>
              <a:lnSpc>
                <a:spcPct val="90000"/>
              </a:lnSpc>
            </a:pPr>
            <a:r>
              <a:rPr lang="en-US" sz="1700"/>
              <a:t>Taiwan Court held that pornographic works were not subject to copyright protection under Art. 3 of the Taiwanese Copyright Act.</a:t>
            </a:r>
          </a:p>
          <a:p>
            <a:pPr>
              <a:lnSpc>
                <a:spcPct val="90000"/>
              </a:lnSpc>
            </a:pPr>
            <a:r>
              <a:rPr lang="en-US" sz="1700"/>
              <a:t>In Case 250 of 1999, the Taiwanese Supreme Court held that since pornography is against social order and the public interest, it is not subject to copyright protection.</a:t>
            </a:r>
          </a:p>
          <a:p>
            <a:pPr>
              <a:lnSpc>
                <a:spcPct val="90000"/>
              </a:lnSpc>
            </a:pPr>
            <a:r>
              <a:rPr lang="en-US" sz="1700"/>
              <a:t>Feb. 2014, Taiwan Sup. Ct. held otherwise – that foreign works were subject to protection under Berne, but not domestic. </a:t>
            </a:r>
          </a:p>
        </p:txBody>
      </p:sp>
      <p:pic>
        <p:nvPicPr>
          <p:cNvPr id="5" name="Picture 5" descr="Logo&#10;&#10;Description automatically generated">
            <a:extLst>
              <a:ext uri="{FF2B5EF4-FFF2-40B4-BE49-F238E27FC236}">
                <a16:creationId xmlns:a16="http://schemas.microsoft.com/office/drawing/2014/main" xmlns="" id="{B13670AF-2E3F-2BE9-34E2-6C55AD0FF36B}"/>
              </a:ext>
            </a:extLst>
          </p:cNvPr>
          <p:cNvPicPr>
            <a:picLocks noChangeAspect="1"/>
          </p:cNvPicPr>
          <p:nvPr/>
        </p:nvPicPr>
        <p:blipFill rotWithShape="1">
          <a:blip r:embed="rId2"/>
          <a:srcRect l="3143" r="53329"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12175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321731"/>
            <a:ext cx="3106572"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393192" y="583616"/>
            <a:ext cx="2791605" cy="5520579"/>
          </a:xfrm>
        </p:spPr>
        <p:txBody>
          <a:bodyPr>
            <a:normAutofit/>
          </a:bodyPr>
          <a:lstStyle/>
          <a:p>
            <a:r>
              <a:rPr lang="en-US">
                <a:solidFill>
                  <a:srgbClr val="FFFFFF"/>
                </a:solidFill>
              </a:rPr>
              <a:t>Copyrights and Speech Values</a:t>
            </a:r>
          </a:p>
        </p:txBody>
      </p:sp>
      <p:sp>
        <p:nvSpPr>
          <p:cNvPr id="11" name="Rectangle 10">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127" y="321732"/>
            <a:ext cx="5430574"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3700701" y="583616"/>
            <a:ext cx="4945642" cy="5520579"/>
          </a:xfrm>
        </p:spPr>
        <p:txBody>
          <a:bodyPr anchor="ctr">
            <a:normAutofit/>
          </a:bodyPr>
          <a:lstStyle/>
          <a:p>
            <a:r>
              <a:rPr lang="en-US">
                <a:solidFill>
                  <a:srgbClr val="FFFFFF"/>
                </a:solidFill>
              </a:rPr>
              <a:t>USA denied protection for more than a century to “immoral” works.</a:t>
            </a:r>
            <a:endParaRPr lang="en-US">
              <a:solidFill>
                <a:srgbClr val="FFFFFF"/>
              </a:solidFill>
              <a:cs typeface="Calibri"/>
            </a:endParaRPr>
          </a:p>
          <a:p>
            <a:r>
              <a:rPr lang="en-US">
                <a:solidFill>
                  <a:srgbClr val="FFFFFF"/>
                </a:solidFill>
              </a:rPr>
              <a:t>Songs containing slang</a:t>
            </a:r>
            <a:endParaRPr lang="en-US">
              <a:solidFill>
                <a:srgbClr val="FFFFFF"/>
              </a:solidFill>
              <a:cs typeface="Calibri"/>
            </a:endParaRPr>
          </a:p>
          <a:p>
            <a:r>
              <a:rPr lang="en-US">
                <a:solidFill>
                  <a:srgbClr val="FFFFFF"/>
                </a:solidFill>
              </a:rPr>
              <a:t>Pornography</a:t>
            </a:r>
            <a:endParaRPr lang="en-US">
              <a:solidFill>
                <a:srgbClr val="FFFFFF"/>
              </a:solidFill>
              <a:cs typeface="Calibri"/>
            </a:endParaRPr>
          </a:p>
          <a:p>
            <a:r>
              <a:rPr lang="en-US">
                <a:solidFill>
                  <a:srgbClr val="FFFFFF"/>
                </a:solidFill>
              </a:rPr>
              <a:t>Immorality</a:t>
            </a:r>
            <a:endParaRPr lang="en-US">
              <a:solidFill>
                <a:srgbClr val="FFFFFF"/>
              </a:solidFill>
              <a:cs typeface="Calibri"/>
            </a:endParaRPr>
          </a:p>
          <a:p>
            <a:r>
              <a:rPr lang="en-US">
                <a:solidFill>
                  <a:srgbClr val="FFFFFF"/>
                </a:solidFill>
                <a:cs typeface="Calibri"/>
              </a:rPr>
              <a:t>"Son of Sam" Laws</a:t>
            </a:r>
          </a:p>
        </p:txBody>
      </p:sp>
    </p:spTree>
    <p:extLst>
      <p:ext uri="{BB962C8B-B14F-4D97-AF65-F5344CB8AC3E}">
        <p14:creationId xmlns:p14="http://schemas.microsoft.com/office/powerpoint/2010/main" val="552962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480060" y="325369"/>
            <a:ext cx="3276451" cy="1956841"/>
          </a:xfrm>
        </p:spPr>
        <p:txBody>
          <a:bodyPr anchor="b">
            <a:normAutofit fontScale="90000"/>
          </a:bodyPr>
          <a:lstStyle/>
          <a:p>
            <a:r>
              <a:rPr lang="en-US" sz="4300"/>
              <a:t>Copyrights and Speech</a:t>
            </a:r>
            <a:br>
              <a:rPr lang="en-US" sz="4300"/>
            </a:br>
            <a:r>
              <a:rPr lang="en-US" sz="4300"/>
              <a:t> (moral issues)</a:t>
            </a:r>
          </a:p>
        </p:txBody>
      </p:sp>
      <p:sp>
        <p:nvSpPr>
          <p:cNvPr id="18"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 name="csX0" fmla="*/ 0 w 2606040"/>
              <a:gd name="csY0" fmla="*/ 0 h 18288"/>
              <a:gd name="csX1" fmla="*/ 599389 w 2606040"/>
              <a:gd name="csY1" fmla="*/ 0 h 18288"/>
              <a:gd name="csX2" fmla="*/ 1303020 w 2606040"/>
              <a:gd name="csY2" fmla="*/ 0 h 18288"/>
              <a:gd name="csX3" fmla="*/ 1876349 w 2606040"/>
              <a:gd name="csY3" fmla="*/ 0 h 18288"/>
              <a:gd name="csX4" fmla="*/ 2606040 w 2606040"/>
              <a:gd name="csY4" fmla="*/ 0 h 18288"/>
              <a:gd name="csX5" fmla="*/ 2606040 w 2606040"/>
              <a:gd name="csY5" fmla="*/ 18288 h 18288"/>
              <a:gd name="csX6" fmla="*/ 1980590 w 2606040"/>
              <a:gd name="csY6" fmla="*/ 18288 h 18288"/>
              <a:gd name="csX7" fmla="*/ 1276960 w 2606040"/>
              <a:gd name="csY7" fmla="*/ 18288 h 18288"/>
              <a:gd name="csX8" fmla="*/ 65151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480060" y="2872899"/>
            <a:ext cx="3182691" cy="3320668"/>
          </a:xfrm>
        </p:spPr>
        <p:txBody>
          <a:bodyPr>
            <a:normAutofit/>
          </a:bodyPr>
          <a:lstStyle/>
          <a:p>
            <a:pPr>
              <a:lnSpc>
                <a:spcPct val="90000"/>
              </a:lnSpc>
            </a:pPr>
            <a:endParaRPr lang="en-US" sz="1900">
              <a:cs typeface="Calibri"/>
            </a:endParaRPr>
          </a:p>
          <a:p>
            <a:pPr>
              <a:lnSpc>
                <a:spcPct val="90000"/>
              </a:lnSpc>
            </a:pPr>
            <a:r>
              <a:rPr lang="en-US" sz="1900">
                <a:ea typeface="+mn-lt"/>
                <a:cs typeface="+mn-lt"/>
              </a:rPr>
              <a:t>Venus Adult Shops Pty Ltd v. </a:t>
            </a:r>
            <a:r>
              <a:rPr lang="en-US" sz="1900" err="1">
                <a:ea typeface="+mn-lt"/>
                <a:cs typeface="+mn-lt"/>
              </a:rPr>
              <a:t>Fraserside</a:t>
            </a:r>
            <a:r>
              <a:rPr lang="en-US" sz="1900">
                <a:ea typeface="+mn-lt"/>
                <a:cs typeface="+mn-lt"/>
              </a:rPr>
              <a:t> Holdings Ltd,188 the Federal</a:t>
            </a:r>
            <a:endParaRPr lang="en-US" sz="1900">
              <a:cs typeface="Calibri"/>
            </a:endParaRPr>
          </a:p>
          <a:p>
            <a:pPr>
              <a:lnSpc>
                <a:spcPct val="90000"/>
              </a:lnSpc>
            </a:pPr>
            <a:r>
              <a:rPr lang="en-US" sz="1900">
                <a:ea typeface="+mn-lt"/>
                <a:cs typeface="+mn-lt"/>
              </a:rPr>
              <a:t>content-based restrictions are intolerable</a:t>
            </a:r>
            <a:endParaRPr lang="en-US" sz="1900"/>
          </a:p>
          <a:p>
            <a:pPr>
              <a:lnSpc>
                <a:spcPct val="90000"/>
              </a:lnSpc>
            </a:pPr>
            <a:r>
              <a:rPr lang="en-US" sz="1900">
                <a:ea typeface="+mn-lt"/>
                <a:cs typeface="+mn-lt"/>
              </a:rPr>
              <a:t>Down Under. The court noted that there is no “public interest defense” to copyright</a:t>
            </a:r>
            <a:r>
              <a:rPr lang="en-US" sz="1900"/>
              <a:t> </a:t>
            </a:r>
            <a:r>
              <a:rPr lang="en-US" sz="1900">
                <a:ea typeface="+mn-lt"/>
                <a:cs typeface="+mn-lt"/>
              </a:rPr>
              <a:t>infringement</a:t>
            </a:r>
            <a:endParaRPr lang="en-US" sz="1900"/>
          </a:p>
          <a:p>
            <a:pPr>
              <a:lnSpc>
                <a:spcPct val="90000"/>
              </a:lnSpc>
            </a:pPr>
            <a:endParaRPr lang="en-US" sz="1900">
              <a:cs typeface="Calibri"/>
            </a:endParaRPr>
          </a:p>
        </p:txBody>
      </p:sp>
      <p:pic>
        <p:nvPicPr>
          <p:cNvPr id="5" name="Picture 5">
            <a:extLst>
              <a:ext uri="{FF2B5EF4-FFF2-40B4-BE49-F238E27FC236}">
                <a16:creationId xmlns:a16="http://schemas.microsoft.com/office/drawing/2014/main" xmlns="" id="{D9FE5D8A-7052-CA17-317E-EB362CD1C1FB}"/>
              </a:ext>
            </a:extLst>
          </p:cNvPr>
          <p:cNvPicPr>
            <a:picLocks noChangeAspect="1"/>
          </p:cNvPicPr>
          <p:nvPr/>
        </p:nvPicPr>
        <p:blipFill rotWithShape="1">
          <a:blip r:embed="rId2"/>
          <a:srcRect l="14921" r="4295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5610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321731"/>
            <a:ext cx="3106572"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393192" y="583616"/>
            <a:ext cx="2791605" cy="740761"/>
          </a:xfrm>
        </p:spPr>
        <p:txBody>
          <a:bodyPr>
            <a:normAutofit fontScale="90000"/>
          </a:bodyPr>
          <a:lstStyle/>
          <a:p>
            <a:r>
              <a:rPr lang="en-US">
                <a:solidFill>
                  <a:srgbClr val="FFFFFF"/>
                </a:solidFill>
              </a:rPr>
              <a:t>Louie </a:t>
            </a:r>
            <a:r>
              <a:rPr lang="en-US" err="1">
                <a:solidFill>
                  <a:srgbClr val="FFFFFF"/>
                </a:solidFill>
              </a:rPr>
              <a:t>Louie</a:t>
            </a:r>
            <a:endParaRPr lang="en-US" err="1">
              <a:solidFill>
                <a:srgbClr val="FFFFFF"/>
              </a:solidFill>
              <a:ea typeface="Calibri"/>
              <a:cs typeface="Calibri"/>
            </a:endParaRPr>
          </a:p>
        </p:txBody>
      </p:sp>
      <p:sp>
        <p:nvSpPr>
          <p:cNvPr id="11" name="Rectangle 10">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127" y="321732"/>
            <a:ext cx="5430574"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Graphical user interface, text&#10;&#10;Description automatically generated">
            <a:extLst>
              <a:ext uri="{FF2B5EF4-FFF2-40B4-BE49-F238E27FC236}">
                <a16:creationId xmlns:a16="http://schemas.microsoft.com/office/drawing/2014/main" xmlns="" id="{CCF82EA3-B1ED-9245-95E0-F61D4FBBF745}"/>
              </a:ext>
            </a:extLst>
          </p:cNvPr>
          <p:cNvPicPr>
            <a:picLocks noGrp="1" noChangeAspect="1"/>
          </p:cNvPicPr>
          <p:nvPr>
            <p:ph idx="1"/>
          </p:nvPr>
        </p:nvPicPr>
        <p:blipFill>
          <a:blip r:embed="rId2"/>
          <a:stretch>
            <a:fillRect/>
          </a:stretch>
        </p:blipFill>
        <p:spPr>
          <a:xfrm>
            <a:off x="3468904" y="365468"/>
            <a:ext cx="4945642" cy="1182773"/>
          </a:xfrm>
        </p:spPr>
      </p:pic>
      <p:pic>
        <p:nvPicPr>
          <p:cNvPr id="6" name="Picture 6" descr="A picture containing text, receipt&#10;&#10;Description automatically generated">
            <a:extLst>
              <a:ext uri="{FF2B5EF4-FFF2-40B4-BE49-F238E27FC236}">
                <a16:creationId xmlns:a16="http://schemas.microsoft.com/office/drawing/2014/main" xmlns="" id="{93A269E8-F8C2-E93F-4185-87E1808AC434}"/>
              </a:ext>
            </a:extLst>
          </p:cNvPr>
          <p:cNvPicPr>
            <a:picLocks noChangeAspect="1"/>
          </p:cNvPicPr>
          <p:nvPr/>
        </p:nvPicPr>
        <p:blipFill>
          <a:blip r:embed="rId3"/>
          <a:stretch>
            <a:fillRect/>
          </a:stretch>
        </p:blipFill>
        <p:spPr>
          <a:xfrm>
            <a:off x="574911" y="1323642"/>
            <a:ext cx="2606892" cy="4114800"/>
          </a:xfrm>
          <a:prstGeom prst="rect">
            <a:avLst/>
          </a:prstGeom>
        </p:spPr>
      </p:pic>
      <p:pic>
        <p:nvPicPr>
          <p:cNvPr id="7" name="Picture 7" descr="Text, letter&#10;&#10;Description automatically generated">
            <a:extLst>
              <a:ext uri="{FF2B5EF4-FFF2-40B4-BE49-F238E27FC236}">
                <a16:creationId xmlns:a16="http://schemas.microsoft.com/office/drawing/2014/main" xmlns="" id="{319C11EE-D0D5-E5AB-8761-45EF440A2BC6}"/>
              </a:ext>
            </a:extLst>
          </p:cNvPr>
          <p:cNvPicPr>
            <a:picLocks noChangeAspect="1"/>
          </p:cNvPicPr>
          <p:nvPr/>
        </p:nvPicPr>
        <p:blipFill>
          <a:blip r:embed="rId4"/>
          <a:stretch>
            <a:fillRect/>
          </a:stretch>
        </p:blipFill>
        <p:spPr>
          <a:xfrm>
            <a:off x="4159562" y="1589500"/>
            <a:ext cx="3446584" cy="4694111"/>
          </a:xfrm>
          <a:prstGeom prst="rect">
            <a:avLst/>
          </a:prstGeom>
        </p:spPr>
      </p:pic>
      <p:sp>
        <p:nvSpPr>
          <p:cNvPr id="8" name="Title 1">
            <a:extLst>
              <a:ext uri="{FF2B5EF4-FFF2-40B4-BE49-F238E27FC236}">
                <a16:creationId xmlns:a16="http://schemas.microsoft.com/office/drawing/2014/main" xmlns="" id="{9DB0A8D6-6DFB-4D06-EEE6-83793672F43C}"/>
              </a:ext>
            </a:extLst>
          </p:cNvPr>
          <p:cNvSpPr txBox="1">
            <a:spLocks/>
          </p:cNvSpPr>
          <p:nvPr/>
        </p:nvSpPr>
        <p:spPr>
          <a:xfrm>
            <a:off x="393725" y="5515834"/>
            <a:ext cx="2791605" cy="740761"/>
          </a:xfrm>
          <a:prstGeom prst="rect">
            <a:avLst/>
          </a:prstGeom>
        </p:spPr>
        <p:txBody>
          <a:bodyPr vert="horz" lIns="91440" tIns="45720" rIns="91440" bIns="45720" rtlCol="0" anchor="ctr">
            <a:normAutofit fontScale="6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solidFill>
                  <a:srgbClr val="FFFFFF"/>
                </a:solidFill>
              </a:rPr>
              <a:t>From Copyright Registry</a:t>
            </a:r>
            <a:endParaRPr lang="en-US">
              <a:solidFill>
                <a:srgbClr val="FFFFFF"/>
              </a:solidFill>
              <a:ea typeface="Calibri"/>
              <a:cs typeface="Calibri"/>
            </a:endParaRPr>
          </a:p>
        </p:txBody>
      </p:sp>
    </p:spTree>
    <p:extLst>
      <p:ext uri="{BB962C8B-B14F-4D97-AF65-F5344CB8AC3E}">
        <p14:creationId xmlns:p14="http://schemas.microsoft.com/office/powerpoint/2010/main" val="2131951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xmlns="" id="{058A14AF-9FB5-4CC7-BA35-E8E85D3EDF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37C714D-A113-EBBF-7B80-56EEA1137655}"/>
              </a:ext>
            </a:extLst>
          </p:cNvPr>
          <p:cNvSpPr>
            <a:spLocks noGrp="1"/>
          </p:cNvSpPr>
          <p:nvPr>
            <p:ph type="title"/>
          </p:nvPr>
        </p:nvSpPr>
        <p:spPr>
          <a:xfrm>
            <a:off x="595246" y="386930"/>
            <a:ext cx="7549592" cy="1298448"/>
          </a:xfrm>
        </p:spPr>
        <p:txBody>
          <a:bodyPr anchor="b">
            <a:normAutofit/>
          </a:bodyPr>
          <a:lstStyle/>
          <a:p>
            <a:pPr>
              <a:lnSpc>
                <a:spcPct val="90000"/>
              </a:lnSpc>
            </a:pPr>
            <a:r>
              <a:rPr lang="en-US" sz="4200"/>
              <a:t>MCM Group 22 LLC v. </a:t>
            </a:r>
            <a:br>
              <a:rPr lang="en-US" sz="4200"/>
            </a:br>
            <a:r>
              <a:rPr lang="en-US" sz="4200"/>
              <a:t>Lyndon Perry</a:t>
            </a:r>
          </a:p>
        </p:txBody>
      </p:sp>
      <p:sp>
        <p:nvSpPr>
          <p:cNvPr id="1033" name="Rectangle 1032">
            <a:extLst>
              <a:ext uri="{FF2B5EF4-FFF2-40B4-BE49-F238E27FC236}">
                <a16:creationId xmlns:a16="http://schemas.microsoft.com/office/drawing/2014/main" xmlns="" id="{3A9A4357-BD1D-4622-A4FE-766E6AB8DE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xmlns=""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FFB33409-61A3-DF17-AED3-DEC8D25F5F72}"/>
              </a:ext>
            </a:extLst>
          </p:cNvPr>
          <p:cNvSpPr>
            <a:spLocks noGrp="1"/>
          </p:cNvSpPr>
          <p:nvPr>
            <p:ph idx="1"/>
          </p:nvPr>
        </p:nvSpPr>
        <p:spPr>
          <a:xfrm>
            <a:off x="239696" y="2203079"/>
            <a:ext cx="4074449" cy="4267991"/>
          </a:xfrm>
        </p:spPr>
        <p:txBody>
          <a:bodyPr anchor="ctr">
            <a:normAutofit/>
          </a:bodyPr>
          <a:lstStyle/>
          <a:p>
            <a:r>
              <a:rPr lang="en-US" sz="2000"/>
              <a:t>Prior case: Porn company sued by performers claiming fraud, misrepresentation, duress</a:t>
            </a:r>
          </a:p>
          <a:p>
            <a:r>
              <a:rPr lang="en-US" sz="2000"/>
              <a:t>Site operators later prosecuted</a:t>
            </a:r>
          </a:p>
          <a:p>
            <a:r>
              <a:rPr lang="en-US" sz="2000"/>
              <a:t>In judgment, court awards copyrights to works to performers</a:t>
            </a:r>
          </a:p>
          <a:p>
            <a:r>
              <a:rPr lang="en-US" sz="2000"/>
              <a:t>Performers transfer copyrights to corporate entity (MCM) to police use of videos, issue takedown notices under DMCA, and sue for infringement</a:t>
            </a:r>
          </a:p>
        </p:txBody>
      </p:sp>
      <p:pic>
        <p:nvPicPr>
          <p:cNvPr id="1026" name="Picture 2" descr="GirlsDoPorn founder arrested in Spain, will be extradited to San Diego |  KPBS Public Media">
            <a:extLst>
              <a:ext uri="{FF2B5EF4-FFF2-40B4-BE49-F238E27FC236}">
                <a16:creationId xmlns:a16="http://schemas.microsoft.com/office/drawing/2014/main" xmlns="" id="{FBB5FBF0-E769-3BF6-240C-DDCE2A3F2A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33649" y="3052199"/>
            <a:ext cx="3862707" cy="2578356"/>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xmlns="" id="{E6995CE5-F890-4ABA-82A2-26507CE8D2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92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D2EF92-63FC-6BF5-A717-97CC63ABD46E}"/>
              </a:ext>
            </a:extLst>
          </p:cNvPr>
          <p:cNvSpPr>
            <a:spLocks noGrp="1"/>
          </p:cNvSpPr>
          <p:nvPr>
            <p:ph type="title"/>
          </p:nvPr>
        </p:nvSpPr>
        <p:spPr/>
        <p:txBody>
          <a:bodyPr/>
          <a:lstStyle/>
          <a:p>
            <a:r>
              <a:rPr lang="en-US"/>
              <a:t>MCM Group 22 LLC v. Lyndon Perry</a:t>
            </a:r>
          </a:p>
        </p:txBody>
      </p:sp>
      <p:sp>
        <p:nvSpPr>
          <p:cNvPr id="3" name="Content Placeholder 2">
            <a:extLst>
              <a:ext uri="{FF2B5EF4-FFF2-40B4-BE49-F238E27FC236}">
                <a16:creationId xmlns:a16="http://schemas.microsoft.com/office/drawing/2014/main" xmlns="" id="{EB957F8C-C0D5-5AF4-F90A-6442DF393CE0}"/>
              </a:ext>
            </a:extLst>
          </p:cNvPr>
          <p:cNvSpPr>
            <a:spLocks noGrp="1"/>
          </p:cNvSpPr>
          <p:nvPr>
            <p:ph idx="1"/>
          </p:nvPr>
        </p:nvSpPr>
        <p:spPr>
          <a:xfrm>
            <a:off x="457200" y="1893275"/>
            <a:ext cx="3598985" cy="4525963"/>
          </a:xfrm>
        </p:spPr>
        <p:txBody>
          <a:bodyPr>
            <a:normAutofit fontScale="77500" lnSpcReduction="20000"/>
          </a:bodyPr>
          <a:lstStyle/>
          <a:p>
            <a:r>
              <a:rPr lang="en-US" sz="2800"/>
              <a:t>Using copyright as a weapon against free speech</a:t>
            </a:r>
          </a:p>
          <a:p>
            <a:r>
              <a:rPr lang="en-US" sz="2800"/>
              <a:t>Celsius Network files for bankruptcy</a:t>
            </a:r>
          </a:p>
          <a:p>
            <a:r>
              <a:rPr lang="en-US" sz="2800"/>
              <a:t>In thread, Perry posts image juxtaposing “Head of Institutional Lending” Forbes profile with screenshot from interview in porn appearance</a:t>
            </a:r>
          </a:p>
          <a:p>
            <a:r>
              <a:rPr lang="en-US" sz="2800"/>
              <a:t>MCM Group 22 files suit, claiming copyright infringement</a:t>
            </a:r>
          </a:p>
        </p:txBody>
      </p:sp>
      <p:pic>
        <p:nvPicPr>
          <p:cNvPr id="4" name="Picture 3">
            <a:extLst>
              <a:ext uri="{FF2B5EF4-FFF2-40B4-BE49-F238E27FC236}">
                <a16:creationId xmlns:a16="http://schemas.microsoft.com/office/drawing/2014/main" xmlns="" id="{0C53FE53-88EB-C81F-A1B0-9A12B25994F4}"/>
              </a:ext>
            </a:extLst>
          </p:cNvPr>
          <p:cNvPicPr>
            <a:picLocks noChangeAspect="1"/>
          </p:cNvPicPr>
          <p:nvPr/>
        </p:nvPicPr>
        <p:blipFill>
          <a:blip r:embed="rId2"/>
          <a:stretch>
            <a:fillRect/>
          </a:stretch>
        </p:blipFill>
        <p:spPr>
          <a:xfrm>
            <a:off x="4242612" y="1600200"/>
            <a:ext cx="4561418" cy="2347092"/>
          </a:xfrm>
          <a:prstGeom prst="rect">
            <a:avLst/>
          </a:prstGeom>
        </p:spPr>
      </p:pic>
      <p:sp>
        <p:nvSpPr>
          <p:cNvPr id="5" name="TextBox 4">
            <a:extLst>
              <a:ext uri="{FF2B5EF4-FFF2-40B4-BE49-F238E27FC236}">
                <a16:creationId xmlns:a16="http://schemas.microsoft.com/office/drawing/2014/main" xmlns="" id="{6D794C73-1899-5F2C-1784-7E0EBE59CFF8}"/>
              </a:ext>
            </a:extLst>
          </p:cNvPr>
          <p:cNvSpPr txBox="1"/>
          <p:nvPr/>
        </p:nvSpPr>
        <p:spPr>
          <a:xfrm>
            <a:off x="4478215" y="4290646"/>
            <a:ext cx="4067908" cy="2308324"/>
          </a:xfrm>
          <a:prstGeom prst="rect">
            <a:avLst/>
          </a:prstGeom>
          <a:noFill/>
        </p:spPr>
        <p:txBody>
          <a:bodyPr wrap="square" rtlCol="0">
            <a:spAutoFit/>
          </a:bodyPr>
          <a:lstStyle/>
          <a:p>
            <a:pPr marL="342900" indent="-342900">
              <a:buAutoNum type="arabicParenR"/>
            </a:pPr>
            <a:r>
              <a:rPr lang="en-US"/>
              <a:t>Is the collage transformative?</a:t>
            </a:r>
          </a:p>
          <a:p>
            <a:pPr marL="342900" indent="-342900">
              <a:buAutoNum type="arabicParenR"/>
            </a:pPr>
            <a:r>
              <a:rPr lang="en-US"/>
              <a:t>Is it commercial if Perry solicits donations?</a:t>
            </a:r>
          </a:p>
          <a:p>
            <a:pPr marL="342900" indent="-342900">
              <a:buAutoNum type="arabicParenR"/>
            </a:pPr>
            <a:r>
              <a:rPr lang="en-US"/>
              <a:t>Is it a whole image or 1/83,610 of a video?</a:t>
            </a:r>
          </a:p>
          <a:p>
            <a:pPr marL="342900" indent="-342900">
              <a:buAutoNum type="arabicParenR"/>
            </a:pPr>
            <a:r>
              <a:rPr lang="en-US"/>
              <a:t>Does increasing demand for the video harm a market where MCM doesn’t want anyone viewing it? </a:t>
            </a:r>
          </a:p>
        </p:txBody>
      </p:sp>
    </p:spTree>
    <p:extLst>
      <p:ext uri="{BB962C8B-B14F-4D97-AF65-F5344CB8AC3E}">
        <p14:creationId xmlns:p14="http://schemas.microsoft.com/office/powerpoint/2010/main" val="188268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352BEC0E-22F8-46D0-9632-375DB541B0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6B514FF-A60E-AF8F-C5BC-D1DD366F49D4}"/>
              </a:ext>
            </a:extLst>
          </p:cNvPr>
          <p:cNvSpPr>
            <a:spLocks noGrp="1"/>
          </p:cNvSpPr>
          <p:nvPr>
            <p:ph type="title"/>
          </p:nvPr>
        </p:nvSpPr>
        <p:spPr>
          <a:xfrm>
            <a:off x="102759" y="2304465"/>
            <a:ext cx="5170932" cy="673372"/>
          </a:xfrm>
        </p:spPr>
        <p:txBody>
          <a:bodyPr anchor="b">
            <a:normAutofit fontScale="90000"/>
          </a:bodyPr>
          <a:lstStyle/>
          <a:p>
            <a:r>
              <a:rPr lang="en-US" sz="4000">
                <a:ea typeface="Calibri"/>
                <a:cs typeface="Calibri"/>
              </a:rPr>
              <a:t>Bawtinheimer Exercise</a:t>
            </a:r>
            <a:endParaRPr lang="en-US" sz="4000"/>
          </a:p>
        </p:txBody>
      </p:sp>
      <p:sp>
        <p:nvSpPr>
          <p:cNvPr id="25" name="sketch line">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sX0" fmla="*/ 0 w 3182691"/>
              <a:gd name="csY0" fmla="*/ 0 h 18288"/>
              <a:gd name="csX1" fmla="*/ 636538 w 3182691"/>
              <a:gd name="csY1" fmla="*/ 0 h 18288"/>
              <a:gd name="csX2" fmla="*/ 1273076 w 3182691"/>
              <a:gd name="csY2" fmla="*/ 0 h 18288"/>
              <a:gd name="csX3" fmla="*/ 1909615 w 3182691"/>
              <a:gd name="csY3" fmla="*/ 0 h 18288"/>
              <a:gd name="csX4" fmla="*/ 2482499 w 3182691"/>
              <a:gd name="csY4" fmla="*/ 0 h 18288"/>
              <a:gd name="csX5" fmla="*/ 3182691 w 3182691"/>
              <a:gd name="csY5" fmla="*/ 0 h 18288"/>
              <a:gd name="csX6" fmla="*/ 3182691 w 3182691"/>
              <a:gd name="csY6" fmla="*/ 18288 h 18288"/>
              <a:gd name="csX7" fmla="*/ 2609807 w 3182691"/>
              <a:gd name="csY7" fmla="*/ 18288 h 18288"/>
              <a:gd name="csX8" fmla="*/ 2068749 w 3182691"/>
              <a:gd name="csY8" fmla="*/ 18288 h 18288"/>
              <a:gd name="csX9" fmla="*/ 1432211 w 3182691"/>
              <a:gd name="csY9" fmla="*/ 18288 h 18288"/>
              <a:gd name="csX10" fmla="*/ 859327 w 3182691"/>
              <a:gd name="csY10" fmla="*/ 18288 h 18288"/>
              <a:gd name="csX11" fmla="*/ 0 w 3182691"/>
              <a:gd name="csY11" fmla="*/ 18288 h 18288"/>
              <a:gd name="csX12" fmla="*/ 0 w 3182691"/>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xmlns="" id="{CF08D4FB-7E01-418F-B7E0-5553F67DAA36}"/>
              </a:ext>
            </a:extLst>
          </p:cNvPr>
          <p:cNvSpPr>
            <a:spLocks noGrp="1"/>
          </p:cNvSpPr>
          <p:nvPr>
            <p:ph idx="1"/>
          </p:nvPr>
        </p:nvSpPr>
        <p:spPr>
          <a:xfrm>
            <a:off x="214314" y="2817595"/>
            <a:ext cx="5680814" cy="3716902"/>
          </a:xfrm>
        </p:spPr>
        <p:txBody>
          <a:bodyPr vert="horz" lIns="91440" tIns="45720" rIns="91440" bIns="45720" rtlCol="0" anchor="t">
            <a:normAutofit/>
          </a:bodyPr>
          <a:lstStyle/>
          <a:p>
            <a:pPr>
              <a:lnSpc>
                <a:spcPct val="90000"/>
              </a:lnSpc>
            </a:pPr>
            <a:r>
              <a:rPr lang="en-US" sz="1600" dirty="0" err="1">
                <a:latin typeface="Arial"/>
                <a:cs typeface="Arial"/>
              </a:rPr>
              <a:t>Bawtinheimer</a:t>
            </a:r>
            <a:r>
              <a:rPr lang="en-US" sz="1600" dirty="0">
                <a:latin typeface="Arial"/>
                <a:cs typeface="Arial"/>
              </a:rPr>
              <a:t> grew up in a cult, </a:t>
            </a:r>
            <a:endParaRPr lang="en-US" sz="1600" dirty="0" smtClean="0">
              <a:latin typeface="Arial"/>
              <a:cs typeface="Arial"/>
            </a:endParaRPr>
          </a:p>
          <a:p>
            <a:pPr>
              <a:lnSpc>
                <a:spcPct val="90000"/>
              </a:lnSpc>
            </a:pPr>
            <a:r>
              <a:rPr lang="en-US" sz="1600" dirty="0" smtClean="0">
                <a:latin typeface="Arial"/>
                <a:cs typeface="Arial"/>
              </a:rPr>
              <a:t>After </a:t>
            </a:r>
            <a:r>
              <a:rPr lang="en-US" sz="1600" dirty="0">
                <a:latin typeface="Arial"/>
                <a:cs typeface="Arial"/>
              </a:rPr>
              <a:t>leaving, she started a podcast with other former members discussing their experiences in the cult</a:t>
            </a:r>
          </a:p>
          <a:p>
            <a:pPr>
              <a:lnSpc>
                <a:spcPct val="90000"/>
              </a:lnSpc>
            </a:pPr>
            <a:r>
              <a:rPr lang="en-US" sz="1600" dirty="0">
                <a:latin typeface="Arial"/>
                <a:cs typeface="Arial"/>
              </a:rPr>
              <a:t>A charitable arm of PBCC is the Rapid Relief Team - </a:t>
            </a:r>
            <a:r>
              <a:rPr lang="en-US" sz="1600" dirty="0" err="1">
                <a:latin typeface="Arial"/>
                <a:cs typeface="Arial"/>
              </a:rPr>
              <a:t>Bawtinheimer</a:t>
            </a:r>
            <a:r>
              <a:rPr lang="en-US" sz="1600" dirty="0">
                <a:latin typeface="Arial"/>
                <a:cs typeface="Arial"/>
              </a:rPr>
              <a:t> made a video pointing out the hypocrisy of PBCC's actions towards members and statements RRT makes, in this video she </a:t>
            </a:r>
            <a:r>
              <a:rPr lang="en-US" sz="1600" b="1" dirty="0">
                <a:solidFill>
                  <a:schemeClr val="accent1"/>
                </a:solidFill>
                <a:latin typeface="Arial"/>
                <a:cs typeface="Arial"/>
              </a:rPr>
              <a:t>showed the RRT website</a:t>
            </a:r>
            <a:r>
              <a:rPr lang="en-US" sz="1600" dirty="0">
                <a:solidFill>
                  <a:schemeClr val="accent1"/>
                </a:solidFill>
                <a:latin typeface="Arial"/>
                <a:cs typeface="Arial"/>
              </a:rPr>
              <a:t> </a:t>
            </a:r>
            <a:r>
              <a:rPr lang="en-US" sz="1600" dirty="0">
                <a:latin typeface="Arial"/>
                <a:cs typeface="Arial"/>
              </a:rPr>
              <a:t>and its logo</a:t>
            </a:r>
          </a:p>
          <a:p>
            <a:pPr lvl="1">
              <a:lnSpc>
                <a:spcPct val="90000"/>
              </a:lnSpc>
              <a:buFont typeface="Courier New"/>
              <a:buChar char="o"/>
            </a:pPr>
            <a:r>
              <a:rPr lang="en-US" sz="1600" dirty="0">
                <a:latin typeface="Arial"/>
                <a:cs typeface="Arial"/>
              </a:rPr>
              <a:t>In response to this video </a:t>
            </a:r>
            <a:r>
              <a:rPr lang="en-US" sz="1600" b="1" dirty="0">
                <a:solidFill>
                  <a:schemeClr val="accent1"/>
                </a:solidFill>
                <a:latin typeface="Arial"/>
                <a:cs typeface="Arial"/>
              </a:rPr>
              <a:t>RRT sued </a:t>
            </a:r>
            <a:r>
              <a:rPr lang="en-US" sz="1600" b="1" dirty="0" err="1">
                <a:solidFill>
                  <a:schemeClr val="accent1"/>
                </a:solidFill>
                <a:latin typeface="Arial"/>
                <a:cs typeface="Arial"/>
              </a:rPr>
              <a:t>Bawtinheimer</a:t>
            </a:r>
            <a:r>
              <a:rPr lang="en-US" sz="1600" b="1" dirty="0">
                <a:solidFill>
                  <a:schemeClr val="accent1"/>
                </a:solidFill>
                <a:latin typeface="Arial"/>
                <a:cs typeface="Arial"/>
              </a:rPr>
              <a:t> for copyright infringement </a:t>
            </a:r>
          </a:p>
          <a:p>
            <a:pPr>
              <a:lnSpc>
                <a:spcPct val="90000"/>
              </a:lnSpc>
            </a:pPr>
            <a:r>
              <a:rPr lang="en-US" sz="1600" dirty="0">
                <a:latin typeface="Arial"/>
                <a:ea typeface="Calibri"/>
                <a:cs typeface="Arial"/>
              </a:rPr>
              <a:t>C</a:t>
            </a:r>
            <a:r>
              <a:rPr lang="en-US" sz="1600" dirty="0" smtClean="0">
                <a:latin typeface="Arial"/>
                <a:ea typeface="Calibri"/>
                <a:cs typeface="Arial"/>
              </a:rPr>
              <a:t>ountersued </a:t>
            </a:r>
            <a:r>
              <a:rPr lang="en-US" sz="1600" dirty="0">
                <a:latin typeface="Arial"/>
                <a:ea typeface="Calibri"/>
                <a:cs typeface="Arial"/>
              </a:rPr>
              <a:t>for abuse of DMCA (used to get YouTube to take the videos down)</a:t>
            </a:r>
          </a:p>
        </p:txBody>
      </p:sp>
      <p:pic>
        <p:nvPicPr>
          <p:cNvPr id="9" name="Picture 8" descr="A screenshot of a social media page&#10;&#10;AI-generated content may be incorrect.">
            <a:extLst>
              <a:ext uri="{FF2B5EF4-FFF2-40B4-BE49-F238E27FC236}">
                <a16:creationId xmlns:a16="http://schemas.microsoft.com/office/drawing/2014/main" xmlns="" id="{799DEC72-BAC2-B1FC-E569-945EBFE1443D}"/>
              </a:ext>
            </a:extLst>
          </p:cNvPr>
          <p:cNvPicPr>
            <a:picLocks noChangeAspect="1"/>
          </p:cNvPicPr>
          <p:nvPr/>
        </p:nvPicPr>
        <p:blipFill>
          <a:blip r:embed="rId2"/>
          <a:stretch>
            <a:fillRect/>
          </a:stretch>
        </p:blipFill>
        <p:spPr>
          <a:xfrm>
            <a:off x="5698132" y="626810"/>
            <a:ext cx="3010662" cy="3345180"/>
          </a:xfrm>
          <a:prstGeom prst="rect">
            <a:avLst/>
          </a:prstGeom>
        </p:spPr>
      </p:pic>
      <p:pic>
        <p:nvPicPr>
          <p:cNvPr id="10" name="Picture 9" descr="Rapid Relief Team v. Cheryl Bawtinheimer">
            <a:extLst>
              <a:ext uri="{FF2B5EF4-FFF2-40B4-BE49-F238E27FC236}">
                <a16:creationId xmlns:a16="http://schemas.microsoft.com/office/drawing/2014/main" xmlns="" id="{04B567AB-A498-C35B-D1BA-B682B63DEF3F}"/>
              </a:ext>
            </a:extLst>
          </p:cNvPr>
          <p:cNvPicPr>
            <a:picLocks noChangeAspect="1"/>
          </p:cNvPicPr>
          <p:nvPr/>
        </p:nvPicPr>
        <p:blipFill>
          <a:blip r:embed="rId3"/>
          <a:stretch>
            <a:fillRect/>
          </a:stretch>
        </p:blipFill>
        <p:spPr>
          <a:xfrm>
            <a:off x="482501" y="141544"/>
            <a:ext cx="3984586" cy="2161541"/>
          </a:xfrm>
          <a:prstGeom prst="rect">
            <a:avLst/>
          </a:prstGeom>
        </p:spPr>
      </p:pic>
      <p:sp>
        <p:nvSpPr>
          <p:cNvPr id="4" name="Footer Placeholder 3">
            <a:extLst>
              <a:ext uri="{FF2B5EF4-FFF2-40B4-BE49-F238E27FC236}">
                <a16:creationId xmlns:a16="http://schemas.microsoft.com/office/drawing/2014/main" xmlns="" id="{B6030296-E86D-7199-0E76-936D33AEE136}"/>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t>www.randazza.com</a:t>
            </a:r>
          </a:p>
        </p:txBody>
      </p:sp>
      <p:sp>
        <p:nvSpPr>
          <p:cNvPr id="15" name="Content Placeholder 6">
            <a:extLst>
              <a:ext uri="{FF2B5EF4-FFF2-40B4-BE49-F238E27FC236}">
                <a16:creationId xmlns:a16="http://schemas.microsoft.com/office/drawing/2014/main" xmlns="" id="{99244D58-3653-C1EE-B752-BBF813098A2E}"/>
              </a:ext>
            </a:extLst>
          </p:cNvPr>
          <p:cNvSpPr txBox="1">
            <a:spLocks/>
          </p:cNvSpPr>
          <p:nvPr/>
        </p:nvSpPr>
        <p:spPr>
          <a:xfrm>
            <a:off x="5892479" y="4212869"/>
            <a:ext cx="2773962" cy="1830397"/>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AutoNum type="arabicParenR"/>
            </a:pPr>
            <a:r>
              <a:rPr lang="en-US" sz="1600">
                <a:latin typeface="Arial"/>
                <a:ea typeface="Calibri"/>
                <a:cs typeface="Arial"/>
              </a:rPr>
              <a:t>How does copyright law interact with the First Amendment? </a:t>
            </a:r>
          </a:p>
          <a:p>
            <a:pPr>
              <a:lnSpc>
                <a:spcPct val="90000"/>
              </a:lnSpc>
              <a:buAutoNum type="arabicParenR"/>
            </a:pPr>
            <a:r>
              <a:rPr lang="en-US" sz="1600">
                <a:latin typeface="Arial"/>
                <a:ea typeface="Calibri"/>
                <a:cs typeface="Arial"/>
              </a:rPr>
              <a:t>Was this fair use? </a:t>
            </a:r>
          </a:p>
          <a:p>
            <a:pPr>
              <a:lnSpc>
                <a:spcPct val="90000"/>
              </a:lnSpc>
              <a:buAutoNum type="arabicParenR"/>
            </a:pPr>
            <a:r>
              <a:rPr lang="en-US" sz="1600">
                <a:latin typeface="Arial"/>
                <a:ea typeface="Calibri"/>
                <a:cs typeface="Arial"/>
              </a:rPr>
              <a:t>What are the implications if this was deemed </a:t>
            </a:r>
            <a:r>
              <a:rPr lang="en-US" sz="1600" err="1">
                <a:latin typeface="Arial"/>
                <a:ea typeface="Calibri"/>
                <a:cs typeface="Arial"/>
              </a:rPr>
              <a:t>copyrig</a:t>
            </a:r>
            <a:r>
              <a:rPr lang="en-US" sz="1600">
                <a:latin typeface="Arial"/>
                <a:ea typeface="Calibri"/>
                <a:cs typeface="Arial"/>
              </a:rPr>
              <a:t>ht infringement? </a:t>
            </a:r>
          </a:p>
          <a:p>
            <a:pPr>
              <a:lnSpc>
                <a:spcPct val="90000"/>
              </a:lnSpc>
              <a:buAutoNum type="arabicParenR"/>
            </a:pPr>
            <a:endParaRPr lang="en-US" sz="1500">
              <a:latin typeface="Arial"/>
              <a:ea typeface="Calibri"/>
              <a:cs typeface="Arial"/>
            </a:endParaRPr>
          </a:p>
        </p:txBody>
      </p:sp>
    </p:spTree>
    <p:extLst>
      <p:ext uri="{BB962C8B-B14F-4D97-AF65-F5344CB8AC3E}">
        <p14:creationId xmlns:p14="http://schemas.microsoft.com/office/powerpoint/2010/main" val="3385839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xmlns=""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582930" y="731519"/>
            <a:ext cx="2133893" cy="3237579"/>
          </a:xfrm>
        </p:spPr>
        <p:txBody>
          <a:bodyPr>
            <a:normAutofit/>
          </a:bodyPr>
          <a:lstStyle/>
          <a:p>
            <a:r>
              <a:rPr lang="en-US" sz="3300">
                <a:solidFill>
                  <a:srgbClr val="FFFFFF"/>
                </a:solidFill>
              </a:rPr>
              <a:t>Conclusion</a:t>
            </a:r>
          </a:p>
        </p:txBody>
      </p:sp>
      <p:sp>
        <p:nvSpPr>
          <p:cNvPr id="18" name="Rectangle 10">
            <a:extLst>
              <a:ext uri="{FF2B5EF4-FFF2-40B4-BE49-F238E27FC236}">
                <a16:creationId xmlns:a16="http://schemas.microsoft.com/office/drawing/2014/main" xmlns=""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2">
            <a:extLst>
              <a:ext uri="{FF2B5EF4-FFF2-40B4-BE49-F238E27FC236}">
                <a16:creationId xmlns:a16="http://schemas.microsoft.com/office/drawing/2014/main" xmlns=""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3284781" y="686862"/>
            <a:ext cx="5278194" cy="5475129"/>
          </a:xfrm>
        </p:spPr>
        <p:txBody>
          <a:bodyPr anchor="ctr">
            <a:normAutofit/>
          </a:bodyPr>
          <a:lstStyle/>
          <a:p>
            <a:r>
              <a:rPr lang="en-US" sz="2300">
                <a:ea typeface="Calibri"/>
                <a:cs typeface="Calibri"/>
              </a:rPr>
              <a:t>Amendment I, US Const.</a:t>
            </a:r>
          </a:p>
          <a:p>
            <a:r>
              <a:rPr lang="en-US" sz="2300">
                <a:ea typeface="Calibri"/>
                <a:cs typeface="Calibri"/>
              </a:rPr>
              <a:t>17 USC § 512(f) </a:t>
            </a:r>
          </a:p>
          <a:p>
            <a:r>
              <a:rPr lang="en-US" sz="2300">
                <a:ea typeface="Calibri"/>
                <a:cs typeface="Calibri"/>
              </a:rPr>
              <a:t>Int'l Agreements </a:t>
            </a:r>
          </a:p>
          <a:p>
            <a:r>
              <a:rPr lang="en-US" sz="2300">
                <a:ea typeface="Calibri"/>
                <a:cs typeface="Calibri"/>
              </a:rPr>
              <a:t>Obscenity</a:t>
            </a:r>
          </a:p>
          <a:p>
            <a:endParaRPr lang="en-US" sz="2300">
              <a:ea typeface="Calibri"/>
              <a:cs typeface="Calibri"/>
            </a:endParaRPr>
          </a:p>
        </p:txBody>
      </p:sp>
    </p:spTree>
    <p:extLst>
      <p:ext uri="{BB962C8B-B14F-4D97-AF65-F5344CB8AC3E}">
        <p14:creationId xmlns:p14="http://schemas.microsoft.com/office/powerpoint/2010/main" val="3028865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xmlns="" id="{C3D6EC93-F369-413E-AA67-5D41041610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39416" y="937260"/>
            <a:ext cx="4622846" cy="2027931"/>
          </a:xfrm>
        </p:spPr>
        <p:txBody>
          <a:bodyPr anchor="t">
            <a:normAutofit fontScale="90000"/>
          </a:bodyPr>
          <a:lstStyle/>
          <a:p>
            <a:pPr>
              <a:lnSpc>
                <a:spcPct val="90000"/>
              </a:lnSpc>
            </a:pPr>
            <a:r>
              <a:rPr lang="en-US" sz="2500" b="1">
                <a:solidFill>
                  <a:schemeClr val="bg1"/>
                </a:solidFill>
                <a:cs typeface="Calibri"/>
              </a:rPr>
              <a:t>THE MARKETPLACE OF IDEAS </a:t>
            </a:r>
            <a:r>
              <a:rPr lang="en-US" sz="2500">
                <a:solidFill>
                  <a:schemeClr val="bg1"/>
                </a:solidFill>
              </a:rPr>
              <a:t/>
            </a:r>
            <a:br>
              <a:rPr lang="en-US" sz="2500">
                <a:solidFill>
                  <a:schemeClr val="bg1"/>
                </a:solidFill>
              </a:rPr>
            </a:br>
            <a:r>
              <a:rPr lang="en-US" sz="2500">
                <a:solidFill>
                  <a:schemeClr val="bg1"/>
                </a:solidFill>
              </a:rPr>
              <a:t/>
            </a:r>
            <a:br>
              <a:rPr lang="en-US" sz="2500">
                <a:solidFill>
                  <a:schemeClr val="bg1"/>
                </a:solidFill>
              </a:rPr>
            </a:br>
            <a:r>
              <a:rPr lang="en-US" sz="2500">
                <a:solidFill>
                  <a:schemeClr val="bg1"/>
                </a:solidFill>
              </a:rPr>
              <a:t>Oliver Wendell Holmes</a:t>
            </a:r>
            <a:br>
              <a:rPr lang="en-US" sz="2500">
                <a:solidFill>
                  <a:schemeClr val="bg1"/>
                </a:solidFill>
              </a:rPr>
            </a:br>
            <a:r>
              <a:rPr lang="en-US" sz="2500">
                <a:solidFill>
                  <a:schemeClr val="bg1"/>
                </a:solidFill>
                <a:cs typeface="Calibri"/>
              </a:rPr>
              <a:t>and</a:t>
            </a:r>
            <a:br>
              <a:rPr lang="en-US" sz="2500">
                <a:solidFill>
                  <a:schemeClr val="bg1"/>
                </a:solidFill>
                <a:cs typeface="Calibri"/>
              </a:rPr>
            </a:br>
            <a:r>
              <a:rPr lang="en-US" sz="2500">
                <a:solidFill>
                  <a:schemeClr val="bg1"/>
                </a:solidFill>
                <a:cs typeface="Calibri"/>
              </a:rPr>
              <a:t>The Great Dissent</a:t>
            </a:r>
            <a:br>
              <a:rPr lang="en-US" sz="2500">
                <a:solidFill>
                  <a:schemeClr val="bg1"/>
                </a:solidFill>
                <a:cs typeface="Calibri"/>
              </a:rPr>
            </a:br>
            <a:endParaRPr lang="en-US" sz="2500">
              <a:solidFill>
                <a:schemeClr val="bg1"/>
              </a:solidFill>
              <a:cs typeface="Calibri"/>
            </a:endParaRPr>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628650" y="3146400"/>
            <a:ext cx="3295650" cy="2454300"/>
          </a:xfrm>
        </p:spPr>
        <p:txBody>
          <a:bodyPr>
            <a:normAutofit/>
          </a:bodyPr>
          <a:lstStyle/>
          <a:p>
            <a:pPr>
              <a:lnSpc>
                <a:spcPct val="90000"/>
              </a:lnSpc>
            </a:pPr>
            <a:r>
              <a:rPr lang="en-US" sz="1300">
                <a:solidFill>
                  <a:schemeClr val="bg1">
                    <a:alpha val="80000"/>
                  </a:schemeClr>
                </a:solidFill>
                <a:cs typeface="Century Gothic"/>
              </a:rPr>
              <a:t>“when men have realized that time has upset many fighting faiths, they may come to believe even more than they believe the very foundations of their own conduct that </a:t>
            </a:r>
            <a:r>
              <a:rPr lang="en-US" sz="1300" b="1">
                <a:solidFill>
                  <a:schemeClr val="bg1">
                    <a:alpha val="80000"/>
                  </a:schemeClr>
                </a:solidFill>
                <a:cs typeface="Century Gothic"/>
              </a:rPr>
              <a:t>the ultimate good desired is better reached by free trade in ideas. </a:t>
            </a:r>
            <a:r>
              <a:rPr lang="en-US" sz="1300">
                <a:solidFill>
                  <a:schemeClr val="bg1">
                    <a:alpha val="80000"/>
                  </a:schemeClr>
                </a:solidFill>
                <a:cs typeface="Century Gothic"/>
              </a:rPr>
              <a:t>. . . The best test of truth is the power of the thought to get itself accepted in the competition of the market, and that truth is the only ground upon which their wishes safely can be carried out”</a:t>
            </a:r>
          </a:p>
        </p:txBody>
      </p:sp>
      <p:pic>
        <p:nvPicPr>
          <p:cNvPr id="4098" name="Picture 2" descr="Oliver Wendell Holmes Jr. - Wikipedia">
            <a:extLst>
              <a:ext uri="{FF2B5EF4-FFF2-40B4-BE49-F238E27FC236}">
                <a16:creationId xmlns:a16="http://schemas.microsoft.com/office/drawing/2014/main" xmlns="" id="{28C20067-0F8D-596F-DACC-AA8BA56096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092"/>
          <a:stretch/>
        </p:blipFill>
        <p:spPr bwMode="auto">
          <a:xfrm>
            <a:off x="4314144" y="10"/>
            <a:ext cx="4829856"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noFill/>
          <a:effectLst>
            <a:outerShdw blurRad="381000" dist="152400" dir="10800000" algn="tr"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137" name="Group 136">
            <a:extLst>
              <a:ext uri="{FF2B5EF4-FFF2-40B4-BE49-F238E27FC236}">
                <a16:creationId xmlns:a16="http://schemas.microsoft.com/office/drawing/2014/main" xmlns="" id="{4EA04677-6B2C-40F4-975C-ED919655277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4273" y="0"/>
            <a:ext cx="656039" cy="6857455"/>
            <a:chOff x="5632356" y="0"/>
            <a:chExt cx="874718" cy="6857455"/>
          </a:xfrm>
        </p:grpSpPr>
        <p:sp>
          <p:nvSpPr>
            <p:cNvPr id="138" name="Freeform: Shape 137">
              <a:extLst>
                <a:ext uri="{FF2B5EF4-FFF2-40B4-BE49-F238E27FC236}">
                  <a16:creationId xmlns:a16="http://schemas.microsoft.com/office/drawing/2014/main" xmlns="" id="{3F1ABE2E-F19F-4BD3-B0FA-8A2D8885B9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xmlns="" id="{C86D0F14-D449-4833-830D-A382829E2D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909516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Origins of Trademarks </a:t>
            </a:r>
          </a:p>
        </p:txBody>
      </p:sp>
      <p:sp>
        <p:nvSpPr>
          <p:cNvPr id="3" name="Content Placeholder 2"/>
          <p:cNvSpPr>
            <a:spLocks noGrp="1"/>
          </p:cNvSpPr>
          <p:nvPr>
            <p:ph idx="1"/>
          </p:nvPr>
        </p:nvSpPr>
        <p:spPr/>
        <p:txBody>
          <a:bodyPr>
            <a:normAutofit fontScale="85000" lnSpcReduction="20000"/>
          </a:bodyPr>
          <a:lstStyle/>
          <a:p>
            <a:r>
              <a:rPr lang="en-US"/>
              <a:t>Prehistoric Roots (~15,000 years ago)</a:t>
            </a:r>
            <a:br>
              <a:rPr lang="en-US"/>
            </a:br>
            <a:r>
              <a:rPr lang="en-US"/>
              <a:t>Lascaux cave paintings (France) show bulls marked with symbols believed to indicate personal or tribal ownership of livestock</a:t>
            </a:r>
          </a:p>
          <a:p>
            <a:r>
              <a:rPr lang="en-US"/>
              <a:t>Mesopotamia (circa 3500 to 3000 BC): Clay seals and symbols used to denote ownership of goods </a:t>
            </a:r>
          </a:p>
          <a:p>
            <a:r>
              <a:rPr lang="en-US"/>
              <a:t>Ancient Egypt (6000 to 3000 years ago): Quarry marks and stonecutters’ signs on masonry; marked pottery and wine amphorae to identify source and creator </a:t>
            </a:r>
          </a:p>
          <a:p>
            <a:r>
              <a:rPr lang="en-US"/>
              <a:t>Ancient China &amp; Rome: Potters’ marks on pottery; Roman brick makers stamped bricks with maker’s marks for quality and origin identification</a:t>
            </a:r>
          </a:p>
          <a:p>
            <a:endParaRPr lang="en-US"/>
          </a:p>
        </p:txBody>
      </p:sp>
      <p:sp>
        <p:nvSpPr>
          <p:cNvPr id="4" name="Footer Placeholder 3"/>
          <p:cNvSpPr>
            <a:spLocks noGrp="1"/>
          </p:cNvSpPr>
          <p:nvPr>
            <p:ph type="ftr" sz="quarter" idx="11"/>
          </p:nvPr>
        </p:nvSpPr>
        <p:spPr/>
        <p:txBody>
          <a:bodyPr/>
          <a:lstStyle/>
          <a:p>
            <a:r>
              <a:rPr lang="en-US"/>
              <a:t>www.randazza.com</a:t>
            </a:r>
          </a:p>
        </p:txBody>
      </p:sp>
    </p:spTree>
    <p:extLst>
      <p:ext uri="{BB962C8B-B14F-4D97-AF65-F5344CB8AC3E}">
        <p14:creationId xmlns:p14="http://schemas.microsoft.com/office/powerpoint/2010/main" val="1689199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xmlns="" id="{325166D1-1B21-4128-AC42-61745528E4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4FA671A-ABE5-3D13-DCEF-7ECC4794814A}"/>
              </a:ext>
            </a:extLst>
          </p:cNvPr>
          <p:cNvSpPr>
            <a:spLocks noGrp="1"/>
          </p:cNvSpPr>
          <p:nvPr>
            <p:ph type="title"/>
          </p:nvPr>
        </p:nvSpPr>
        <p:spPr>
          <a:xfrm>
            <a:off x="5236368" y="864512"/>
            <a:ext cx="3293268" cy="1323439"/>
          </a:xfrm>
        </p:spPr>
        <p:txBody>
          <a:bodyPr anchor="t">
            <a:normAutofit/>
          </a:bodyPr>
          <a:lstStyle/>
          <a:p>
            <a:r>
              <a:rPr lang="en-US" sz="3500">
                <a:solidFill>
                  <a:schemeClr val="bg1"/>
                </a:solidFill>
              </a:rPr>
              <a:t>Early IPR &amp; </a:t>
            </a:r>
            <a:br>
              <a:rPr lang="en-US" sz="3500">
                <a:solidFill>
                  <a:schemeClr val="bg1"/>
                </a:solidFill>
              </a:rPr>
            </a:br>
            <a:r>
              <a:rPr lang="en-US" sz="3500">
                <a:solidFill>
                  <a:schemeClr val="bg1"/>
                </a:solidFill>
              </a:rPr>
              <a:t>Free Expression</a:t>
            </a:r>
          </a:p>
        </p:txBody>
      </p:sp>
      <p:pic>
        <p:nvPicPr>
          <p:cNvPr id="5" name="Picture 5" descr="A picture containing text, vector graphics&#10;&#10;Description automatically generated">
            <a:extLst>
              <a:ext uri="{FF2B5EF4-FFF2-40B4-BE49-F238E27FC236}">
                <a16:creationId xmlns:a16="http://schemas.microsoft.com/office/drawing/2014/main" xmlns="" id="{285D53B0-7B7F-A1AC-00A2-8CDBC47CC680}"/>
              </a:ext>
            </a:extLst>
          </p:cNvPr>
          <p:cNvPicPr>
            <a:picLocks noChangeAspect="1"/>
          </p:cNvPicPr>
          <p:nvPr/>
        </p:nvPicPr>
        <p:blipFill rotWithShape="1">
          <a:blip r:embed="rId2"/>
          <a:srcRect l="13920" r="25353"/>
          <a:stretch/>
        </p:blipFill>
        <p:spPr>
          <a:xfrm>
            <a:off x="20" y="2"/>
            <a:ext cx="4640239"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78" name="Group 77">
            <a:extLst>
              <a:ext uri="{FF2B5EF4-FFF2-40B4-BE49-F238E27FC236}">
                <a16:creationId xmlns:a16="http://schemas.microsoft.com/office/drawing/2014/main" xmlns="" id="{E6517BAC-C80F-4065-90D8-703493E0B35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46533" y="0"/>
            <a:ext cx="656039" cy="6857455"/>
            <a:chOff x="5395368" y="0"/>
            <a:chExt cx="874718" cy="6857455"/>
          </a:xfrm>
        </p:grpSpPr>
        <p:sp>
          <p:nvSpPr>
            <p:cNvPr id="79" name="Freeform: Shape 78">
              <a:extLst>
                <a:ext uri="{FF2B5EF4-FFF2-40B4-BE49-F238E27FC236}">
                  <a16:creationId xmlns:a16="http://schemas.microsoft.com/office/drawing/2014/main" xmlns="" id="{984DCDA5-A261-4103-B44C-068DCEA0339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xmlns="" id="{4E59A2A1-1352-47AA-80C2-0FF5375940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xmlns="" id="{02A58F9E-0046-C148-F685-10DC38EEA739}"/>
              </a:ext>
            </a:extLst>
          </p:cNvPr>
          <p:cNvSpPr>
            <a:spLocks noGrp="1"/>
          </p:cNvSpPr>
          <p:nvPr>
            <p:ph idx="1"/>
          </p:nvPr>
        </p:nvSpPr>
        <p:spPr>
          <a:xfrm>
            <a:off x="5236369" y="2310378"/>
            <a:ext cx="3286737" cy="3518022"/>
          </a:xfrm>
        </p:spPr>
        <p:txBody>
          <a:bodyPr vert="horz" lIns="91440" tIns="45720" rIns="91440" bIns="45720" rtlCol="0" anchor="t">
            <a:normAutofit/>
          </a:bodyPr>
          <a:lstStyle/>
          <a:p>
            <a:r>
              <a:rPr lang="en-US" sz="1900" b="1">
                <a:solidFill>
                  <a:schemeClr val="bg1">
                    <a:alpha val="80000"/>
                  </a:schemeClr>
                </a:solidFill>
                <a:ea typeface="+mn-lt"/>
                <a:cs typeface="+mn-lt"/>
              </a:rPr>
              <a:t>Licensing of the Press Act 1662</a:t>
            </a:r>
            <a:r>
              <a:rPr lang="en-US" sz="1900">
                <a:solidFill>
                  <a:schemeClr val="bg1">
                    <a:alpha val="80000"/>
                  </a:schemeClr>
                </a:solidFill>
                <a:ea typeface="+mn-lt"/>
                <a:cs typeface="+mn-lt"/>
              </a:rPr>
              <a:t> </a:t>
            </a:r>
            <a:r>
              <a:rPr lang="en-US" sz="1900">
                <a:solidFill>
                  <a:schemeClr val="bg1">
                    <a:alpha val="80000"/>
                  </a:schemeClr>
                </a:solidFill>
              </a:rPr>
              <a:t>  (Stationers' Act) </a:t>
            </a:r>
          </a:p>
          <a:p>
            <a:pPr lvl="1"/>
            <a:r>
              <a:rPr lang="en-US" sz="1900">
                <a:solidFill>
                  <a:schemeClr val="bg1">
                    <a:alpha val="80000"/>
                  </a:schemeClr>
                </a:solidFill>
                <a:cs typeface="Calibri"/>
              </a:rPr>
              <a:t>Printing presses had to be licensed</a:t>
            </a:r>
            <a:endParaRPr lang="en-US" sz="1900">
              <a:solidFill>
                <a:schemeClr val="bg1">
                  <a:alpha val="80000"/>
                </a:schemeClr>
              </a:solidFill>
              <a:ea typeface="Calibri"/>
              <a:cs typeface="Calibri"/>
            </a:endParaRPr>
          </a:p>
          <a:p>
            <a:pPr lvl="1"/>
            <a:r>
              <a:rPr lang="en-US" sz="1900">
                <a:solidFill>
                  <a:schemeClr val="bg1">
                    <a:alpha val="80000"/>
                  </a:schemeClr>
                </a:solidFill>
                <a:cs typeface="Calibri"/>
              </a:rPr>
              <a:t>Enforcement – Fire</a:t>
            </a:r>
            <a:endParaRPr lang="en-US" sz="1900">
              <a:solidFill>
                <a:schemeClr val="bg1">
                  <a:alpha val="80000"/>
                </a:schemeClr>
              </a:solidFill>
            </a:endParaRPr>
          </a:p>
          <a:p>
            <a:r>
              <a:rPr lang="en-US" sz="1900">
                <a:solidFill>
                  <a:schemeClr val="bg1">
                    <a:alpha val="80000"/>
                  </a:schemeClr>
                </a:solidFill>
              </a:rPr>
              <a:t>Statute of Anne – A law for the </a:t>
            </a:r>
            <a:r>
              <a:rPr lang="en-US" sz="1900" b="1">
                <a:solidFill>
                  <a:schemeClr val="bg1">
                    <a:alpha val="80000"/>
                  </a:schemeClr>
                </a:solidFill>
                <a:ea typeface="+mn-lt"/>
                <a:cs typeface="+mn-lt"/>
              </a:rPr>
              <a:t>advancement of learning</a:t>
            </a:r>
            <a:endParaRPr lang="en-US" sz="1900">
              <a:solidFill>
                <a:schemeClr val="bg1">
                  <a:alpha val="80000"/>
                </a:schemeClr>
              </a:solidFill>
              <a:ea typeface="+mn-lt"/>
              <a:cs typeface="+mn-lt"/>
            </a:endParaRPr>
          </a:p>
          <a:p>
            <a:pPr lvl="1"/>
            <a:r>
              <a:rPr lang="en-US" sz="1500" b="1">
                <a:solidFill>
                  <a:schemeClr val="bg1">
                    <a:alpha val="80000"/>
                  </a:schemeClr>
                </a:solidFill>
                <a:ea typeface="+mn-lt"/>
                <a:cs typeface="+mn-lt"/>
              </a:rPr>
              <a:t>Similar to later copyright, initial term + renewal </a:t>
            </a:r>
          </a:p>
          <a:p>
            <a:endParaRPr lang="en-US" sz="1900" b="1">
              <a:solidFill>
                <a:srgbClr val="FFFFFF">
                  <a:alpha val="80000"/>
                </a:srgbClr>
              </a:solidFill>
              <a:ea typeface="+mn-lt"/>
              <a:cs typeface="+mn-lt"/>
            </a:endParaRPr>
          </a:p>
          <a:p>
            <a:pPr marL="457200" lvl="1" indent="0">
              <a:buNone/>
            </a:pPr>
            <a:endParaRPr lang="en-US" sz="1500" b="1">
              <a:solidFill>
                <a:srgbClr val="FFFFFF">
                  <a:alpha val="80000"/>
                </a:srgbClr>
              </a:solidFill>
              <a:ea typeface="+mn-lt"/>
              <a:cs typeface="+mn-lt"/>
            </a:endParaRPr>
          </a:p>
        </p:txBody>
      </p:sp>
    </p:spTree>
    <p:extLst>
      <p:ext uri="{BB962C8B-B14F-4D97-AF65-F5344CB8AC3E}">
        <p14:creationId xmlns:p14="http://schemas.microsoft.com/office/powerpoint/2010/main" val="254201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text, outdoor, grass, tree&#10;&#10;Description automatically generated">
            <a:extLst>
              <a:ext uri="{FF2B5EF4-FFF2-40B4-BE49-F238E27FC236}">
                <a16:creationId xmlns:a16="http://schemas.microsoft.com/office/drawing/2014/main" xmlns="" id="{26B8147F-9685-DD13-F049-7275286F195F}"/>
              </a:ext>
            </a:extLst>
          </p:cNvPr>
          <p:cNvPicPr>
            <a:picLocks noChangeAspect="1"/>
          </p:cNvPicPr>
          <p:nvPr/>
        </p:nvPicPr>
        <p:blipFill rotWithShape="1">
          <a:blip r:embed="rId2"/>
          <a:srcRect l="13158" r="7530"/>
          <a:stretch/>
        </p:blipFill>
        <p:spPr>
          <a:xfrm>
            <a:off x="4287002" y="2265036"/>
            <a:ext cx="4856996" cy="4592963"/>
          </a:xfrm>
          <a:prstGeom prst="rect">
            <a:avLst/>
          </a:prstGeom>
        </p:spPr>
      </p:pic>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628650" y="365125"/>
            <a:ext cx="2866641" cy="1899912"/>
          </a:xfrm>
        </p:spPr>
        <p:txBody>
          <a:bodyPr>
            <a:normAutofit/>
          </a:bodyPr>
          <a:lstStyle/>
          <a:p>
            <a:r>
              <a:rPr lang="en-US" sz="3500"/>
              <a:t>Copyrights and Liberty</a:t>
            </a:r>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628650" y="2434201"/>
            <a:ext cx="2866641" cy="3742762"/>
          </a:xfrm>
        </p:spPr>
        <p:txBody>
          <a:bodyPr vert="horz" lIns="91440" tIns="45720" rIns="91440" bIns="45720" rtlCol="0">
            <a:normAutofit/>
          </a:bodyPr>
          <a:lstStyle/>
          <a:p>
            <a:pPr>
              <a:lnSpc>
                <a:spcPct val="90000"/>
              </a:lnSpc>
            </a:pPr>
            <a:r>
              <a:rPr lang="en-US" sz="1200"/>
              <a:t>United Kingdom’s 1710 Statute of Anne.  The first decision interpreting the act was Burnet v. </a:t>
            </a:r>
            <a:r>
              <a:rPr lang="en-US" sz="1200" err="1"/>
              <a:t>Chetwood</a:t>
            </a:r>
            <a:r>
              <a:rPr lang="en-US" sz="1200"/>
              <a:t> </a:t>
            </a:r>
            <a:endParaRPr lang="en-US" sz="1200">
              <a:cs typeface="Calibri"/>
            </a:endParaRPr>
          </a:p>
          <a:p>
            <a:pPr>
              <a:lnSpc>
                <a:spcPct val="90000"/>
              </a:lnSpc>
            </a:pPr>
            <a:r>
              <a:rPr lang="en-US" sz="1200"/>
              <a:t>P complained that the D copied his </a:t>
            </a:r>
            <a:r>
              <a:rPr lang="en-US" sz="1200" i="1" u="sng"/>
              <a:t>Archaeological </a:t>
            </a:r>
            <a:r>
              <a:rPr lang="en-US" sz="1200" i="1" u="sng" err="1"/>
              <a:t>Philosophica</a:t>
            </a:r>
            <a:r>
              <a:rPr lang="en-US" sz="1200"/>
              <a:t>, which was originally in Latin, and distributed it in English.  </a:t>
            </a:r>
            <a:endParaRPr lang="en-US" sz="1200">
              <a:cs typeface="Calibri"/>
            </a:endParaRPr>
          </a:p>
          <a:p>
            <a:pPr>
              <a:lnSpc>
                <a:spcPct val="90000"/>
              </a:lnSpc>
            </a:pPr>
            <a:r>
              <a:rPr lang="en-US" sz="1200"/>
              <a:t>The Lord Chancellor agreed with the defense that a translation did not meet the statute’s definition of unlawful copy.  </a:t>
            </a:r>
            <a:endParaRPr lang="en-US" sz="1200">
              <a:cs typeface="Calibri"/>
            </a:endParaRPr>
          </a:p>
          <a:p>
            <a:pPr>
              <a:lnSpc>
                <a:spcPct val="90000"/>
              </a:lnSpc>
            </a:pPr>
            <a:r>
              <a:rPr lang="en-US" sz="1200"/>
              <a:t>Nevertheless, the Court decided in the plaintiff’s favor. </a:t>
            </a:r>
            <a:endParaRPr lang="en-US" sz="1200">
              <a:cs typeface="Calibri"/>
            </a:endParaRPr>
          </a:p>
          <a:p>
            <a:pPr>
              <a:lnSpc>
                <a:spcPct val="90000"/>
              </a:lnSpc>
            </a:pPr>
            <a:r>
              <a:rPr lang="en-US" sz="1200"/>
              <a:t>Book contained “strange notions” that could confuse the lower classes. </a:t>
            </a:r>
            <a:endParaRPr lang="en-US" sz="1200">
              <a:cs typeface="Calibri"/>
            </a:endParaRPr>
          </a:p>
          <a:p>
            <a:pPr>
              <a:lnSpc>
                <a:spcPct val="90000"/>
              </a:lnSpc>
            </a:pPr>
            <a:r>
              <a:rPr lang="en-US" sz="1200">
                <a:ea typeface="+mn-lt"/>
                <a:cs typeface="+mn-lt"/>
              </a:rPr>
              <a:t>“[The Court has] a </a:t>
            </a:r>
            <a:r>
              <a:rPr lang="en-US" sz="1200" b="1" err="1">
                <a:ea typeface="+mn-lt"/>
                <a:cs typeface="+mn-lt"/>
              </a:rPr>
              <a:t>superintendency</a:t>
            </a:r>
            <a:r>
              <a:rPr lang="en-US" sz="1200" b="1">
                <a:ea typeface="+mn-lt"/>
                <a:cs typeface="+mn-lt"/>
              </a:rPr>
              <a:t> </a:t>
            </a:r>
            <a:r>
              <a:rPr lang="en-US" sz="1200">
                <a:ea typeface="+mn-lt"/>
                <a:cs typeface="+mn-lt"/>
              </a:rPr>
              <a:t>over all books, and might in a summary way restrain the printing or publishing any that contained reflections on religion or morality</a:t>
            </a:r>
            <a:endParaRPr lang="en-US" sz="1200">
              <a:cs typeface="Calibri"/>
            </a:endParaRPr>
          </a:p>
          <a:p>
            <a:pPr>
              <a:lnSpc>
                <a:spcPct val="90000"/>
              </a:lnSpc>
            </a:pPr>
            <a:endParaRPr lang="en-US" sz="1200">
              <a:cs typeface="Calibri"/>
            </a:endParaRPr>
          </a:p>
          <a:p>
            <a:pPr>
              <a:lnSpc>
                <a:spcPct val="90000"/>
              </a:lnSpc>
            </a:pPr>
            <a:endParaRPr lang="en-US" sz="1200"/>
          </a:p>
        </p:txBody>
      </p:sp>
    </p:spTree>
    <p:extLst>
      <p:ext uri="{BB962C8B-B14F-4D97-AF65-F5344CB8AC3E}">
        <p14:creationId xmlns:p14="http://schemas.microsoft.com/office/powerpoint/2010/main" val="1077876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6055FA-8C74-2CD1-FFA8-2E33A27E635A}"/>
              </a:ext>
            </a:extLst>
          </p:cNvPr>
          <p:cNvSpPr>
            <a:spLocks noGrp="1"/>
          </p:cNvSpPr>
          <p:nvPr>
            <p:ph type="title"/>
          </p:nvPr>
        </p:nvSpPr>
        <p:spPr/>
        <p:txBody>
          <a:bodyPr>
            <a:normAutofit fontScale="90000"/>
          </a:bodyPr>
          <a:lstStyle/>
          <a:p>
            <a:r>
              <a:rPr lang="en-US">
                <a:ea typeface="Calibri"/>
                <a:cs typeface="Calibri"/>
              </a:rPr>
              <a:t>How Far Does </a:t>
            </a:r>
            <a:br>
              <a:rPr lang="en-US">
                <a:ea typeface="Calibri"/>
                <a:cs typeface="Calibri"/>
              </a:rPr>
            </a:br>
            <a:r>
              <a:rPr lang="en-US">
                <a:ea typeface="Calibri"/>
                <a:cs typeface="Calibri"/>
              </a:rPr>
              <a:t>the First Amendment Go?</a:t>
            </a:r>
            <a:endParaRPr lang="en-US"/>
          </a:p>
        </p:txBody>
      </p:sp>
      <p:sp>
        <p:nvSpPr>
          <p:cNvPr id="3" name="Content Placeholder 2">
            <a:extLst>
              <a:ext uri="{FF2B5EF4-FFF2-40B4-BE49-F238E27FC236}">
                <a16:creationId xmlns:a16="http://schemas.microsoft.com/office/drawing/2014/main" xmlns="" id="{3EF147D9-61E9-1C50-C993-EC020917FE37}"/>
              </a:ext>
            </a:extLst>
          </p:cNvPr>
          <p:cNvSpPr>
            <a:spLocks noGrp="1"/>
          </p:cNvSpPr>
          <p:nvPr>
            <p:ph idx="1"/>
          </p:nvPr>
        </p:nvSpPr>
        <p:spPr/>
        <p:txBody>
          <a:bodyPr vert="horz" lIns="91440" tIns="45720" rIns="91440" bIns="45720" rtlCol="0" anchor="t">
            <a:normAutofit/>
          </a:bodyPr>
          <a:lstStyle/>
          <a:p>
            <a:r>
              <a:rPr lang="en-US">
                <a:ea typeface="Calibri"/>
                <a:cs typeface="Calibri"/>
              </a:rPr>
              <a:t>Nazis in Skokie</a:t>
            </a:r>
          </a:p>
          <a:p>
            <a:r>
              <a:rPr lang="en-US">
                <a:ea typeface="Calibri"/>
                <a:cs typeface="Calibri"/>
              </a:rPr>
              <a:t>God Hates Fags (Westboro Baptist) </a:t>
            </a:r>
          </a:p>
          <a:p>
            <a:r>
              <a:rPr lang="en-US">
                <a:ea typeface="Calibri"/>
                <a:cs typeface="Calibri"/>
              </a:rPr>
              <a:t>Pornography </a:t>
            </a:r>
          </a:p>
          <a:p>
            <a:r>
              <a:rPr lang="en-US">
                <a:ea typeface="Calibri"/>
                <a:cs typeface="Calibri"/>
              </a:rPr>
              <a:t>Journalism </a:t>
            </a:r>
          </a:p>
          <a:p>
            <a:r>
              <a:rPr lang="en-US">
                <a:ea typeface="Calibri"/>
                <a:cs typeface="Calibri"/>
              </a:rPr>
              <a:t>Protest </a:t>
            </a:r>
          </a:p>
        </p:txBody>
      </p:sp>
      <p:sp>
        <p:nvSpPr>
          <p:cNvPr id="4" name="Footer Placeholder 3">
            <a:extLst>
              <a:ext uri="{FF2B5EF4-FFF2-40B4-BE49-F238E27FC236}">
                <a16:creationId xmlns:a16="http://schemas.microsoft.com/office/drawing/2014/main" xmlns="" id="{5CD31988-A6AE-0792-FF3B-FEA117F611E1}"/>
              </a:ext>
            </a:extLst>
          </p:cNvPr>
          <p:cNvSpPr>
            <a:spLocks noGrp="1"/>
          </p:cNvSpPr>
          <p:nvPr>
            <p:ph type="ftr" sz="quarter" idx="11"/>
          </p:nvPr>
        </p:nvSpPr>
        <p:spPr/>
        <p:txBody>
          <a:bodyPr/>
          <a:lstStyle/>
          <a:p>
            <a:r>
              <a:rPr lang="en-US"/>
              <a:t>www.randazza.com</a:t>
            </a:r>
          </a:p>
        </p:txBody>
      </p:sp>
    </p:spTree>
    <p:extLst>
      <p:ext uri="{BB962C8B-B14F-4D97-AF65-F5344CB8AC3E}">
        <p14:creationId xmlns:p14="http://schemas.microsoft.com/office/powerpoint/2010/main" val="1088289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F43E276-B5ED-BBA2-B6BC-6C5AA9C811E6}"/>
              </a:ext>
            </a:extLst>
          </p:cNvPr>
          <p:cNvSpPr>
            <a:spLocks noGrp="1"/>
          </p:cNvSpPr>
          <p:nvPr>
            <p:ph type="title"/>
          </p:nvPr>
        </p:nvSpPr>
        <p:spPr>
          <a:xfrm>
            <a:off x="125730" y="987552"/>
            <a:ext cx="3855309" cy="1088136"/>
          </a:xfrm>
        </p:spPr>
        <p:txBody>
          <a:bodyPr anchor="b">
            <a:normAutofit fontScale="90000"/>
          </a:bodyPr>
          <a:lstStyle/>
          <a:p>
            <a:r>
              <a:rPr lang="en-US" sz="3000">
                <a:solidFill>
                  <a:srgbClr val="C00000"/>
                </a:solidFill>
              </a:rPr>
              <a:t/>
            </a:r>
            <a:br>
              <a:rPr lang="en-US" sz="3000">
                <a:solidFill>
                  <a:srgbClr val="C00000"/>
                </a:solidFill>
              </a:rPr>
            </a:br>
            <a:r>
              <a:rPr lang="en-US" sz="3000">
                <a:solidFill>
                  <a:srgbClr val="C00000"/>
                </a:solidFill>
              </a:rPr>
              <a:t>Commercial Speech</a:t>
            </a:r>
            <a:br>
              <a:rPr lang="en-US" sz="3000">
                <a:solidFill>
                  <a:srgbClr val="C00000"/>
                </a:solidFill>
              </a:rPr>
            </a:br>
            <a:r>
              <a:rPr lang="en-US" sz="3000">
                <a:solidFill>
                  <a:srgbClr val="C00000"/>
                </a:solidFill>
              </a:rPr>
              <a:t>Freedom of Expression</a:t>
            </a:r>
          </a:p>
        </p:txBody>
      </p:sp>
      <p:sp>
        <p:nvSpPr>
          <p:cNvPr id="73" name="Rectangle 72">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xmlns="" id="{750EBAA4-A9D8-0763-9B48-845D4EB60CBB}"/>
              </a:ext>
            </a:extLst>
          </p:cNvPr>
          <p:cNvSpPr>
            <a:spLocks noGrp="1"/>
          </p:cNvSpPr>
          <p:nvPr>
            <p:ph idx="1"/>
          </p:nvPr>
        </p:nvSpPr>
        <p:spPr>
          <a:xfrm>
            <a:off x="308609" y="2688336"/>
            <a:ext cx="3374136" cy="3584448"/>
          </a:xfrm>
        </p:spPr>
        <p:txBody>
          <a:bodyPr anchor="t">
            <a:normAutofit/>
          </a:bodyPr>
          <a:lstStyle/>
          <a:p>
            <a:r>
              <a:rPr lang="en-US" sz="1600">
                <a:cs typeface="Century Gothic"/>
              </a:rPr>
              <a:t>Trademarks propose a commercial transaction; i.e. “</a:t>
            </a:r>
            <a:r>
              <a:rPr lang="en-US" sz="1600" b="1">
                <a:solidFill>
                  <a:srgbClr val="C00000"/>
                </a:solidFill>
                <a:cs typeface="Century Gothic"/>
              </a:rPr>
              <a:t>commercial speech</a:t>
            </a:r>
            <a:r>
              <a:rPr lang="en-US" sz="1600">
                <a:cs typeface="Century Gothic"/>
              </a:rPr>
              <a:t>” </a:t>
            </a:r>
          </a:p>
          <a:p>
            <a:r>
              <a:rPr lang="en-US" sz="1600">
                <a:cs typeface="Century Gothic"/>
              </a:rPr>
              <a:t>Trademarks convey messages about the type, cost and quality of the product or service associated with the mark.  </a:t>
            </a:r>
          </a:p>
          <a:p>
            <a:r>
              <a:rPr lang="en-US" sz="1600">
                <a:cs typeface="Century Gothic"/>
              </a:rPr>
              <a:t>TM is a targeted bit of expressive activity seeking to persuade a consumer to enter into commerce </a:t>
            </a:r>
            <a:endParaRPr lang="en-US" sz="1600">
              <a:ea typeface="Calibri"/>
              <a:cs typeface="Century Gothic"/>
            </a:endParaRPr>
          </a:p>
        </p:txBody>
      </p:sp>
      <p:pic>
        <p:nvPicPr>
          <p:cNvPr id="11266" name="Picture 2" descr="Blog - AP US Government and Politics">
            <a:extLst>
              <a:ext uri="{FF2B5EF4-FFF2-40B4-BE49-F238E27FC236}">
                <a16:creationId xmlns:a16="http://schemas.microsoft.com/office/drawing/2014/main" xmlns="" id="{CF76F8E7-5404-BF7F-85D0-26E521611A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36" r="27176" b="-1"/>
          <a:stretch/>
        </p:blipFill>
        <p:spPr bwMode="auto">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921558"/>
      </p:ext>
    </p:extLst>
  </p:cSld>
  <p:clrMapOvr>
    <a:masterClrMapping/>
  </p:clrMapOvr>
</p:sld>
</file>

<file path=ppt/theme/theme1.xml><?xml version="1.0" encoding="utf-8"?>
<a:theme xmlns:a="http://schemas.openxmlformats.org/drawingml/2006/main" name="Office Theme">
  <a:themeElements>
    <a:clrScheme name="Custom 5">
      <a:dk1>
        <a:srgbClr val="000000"/>
      </a:dk1>
      <a:lt1>
        <a:srgbClr val="FFFFFF"/>
      </a:lt1>
      <a:dk2>
        <a:srgbClr val="3B3A3D"/>
      </a:dk2>
      <a:lt2>
        <a:srgbClr val="EEECE1"/>
      </a:lt2>
      <a:accent1>
        <a:srgbClr val="9D3335"/>
      </a:accent1>
      <a:accent2>
        <a:srgbClr val="A23536"/>
      </a:accent2>
      <a:accent3>
        <a:srgbClr val="A03435"/>
      </a:accent3>
      <a:accent4>
        <a:srgbClr val="9F3435"/>
      </a:accent4>
      <a:accent5>
        <a:srgbClr val="A23437"/>
      </a:accent5>
      <a:accent6>
        <a:srgbClr val="55545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BA85CB9D7C8547A85307820BBD6394" ma:contentTypeVersion="21" ma:contentTypeDescription="Create a new document." ma:contentTypeScope="" ma:versionID="f0751d22c410b0fff87cd994d1592d23">
  <xsd:schema xmlns:xsd="http://www.w3.org/2001/XMLSchema" xmlns:xs="http://www.w3.org/2001/XMLSchema" xmlns:p="http://schemas.microsoft.com/office/2006/metadata/properties" xmlns:ns2="f5ae02f1-a88e-411a-9118-610c168927e0" xmlns:ns3="0c1f352c-be39-4c13-9195-ecaa1a05d7a4" targetNamespace="http://schemas.microsoft.com/office/2006/metadata/properties" ma:root="true" ma:fieldsID="e648f00e255c007ca8f9ec11bcdd625c" ns2:_="" ns3:_="">
    <xsd:import namespace="f5ae02f1-a88e-411a-9118-610c168927e0"/>
    <xsd:import namespace="0c1f352c-be39-4c13-9195-ecaa1a05d7a4"/>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2:TaxCatchAll" minOccurs="0"/>
                <xsd:element ref="ns3:lcf76f155ced4ddcb4097134ff3c332f" minOccurs="0"/>
                <xsd:element ref="ns3:MediaServiceObjectDetectorVersion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ae02f1-a88e-411a-9118-610c168927e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1" nillable="true" ma:displayName="Taxonomy Catch All Column" ma:hidden="true" ma:list="{2d223f14-5968-4f7b-bcef-ce4693fefc78}" ma:internalName="TaxCatchAll" ma:showField="CatchAllData" ma:web="f5ae02f1-a88e-411a-9118-610c168927e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1f352c-be39-4c13-9195-ecaa1a05d7a4"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caf2f3e-3bbd-42c8-969d-7fb27c23d9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LengthInSeconds" ma:index="2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c1f352c-be39-4c13-9195-ecaa1a05d7a4">
      <Terms xmlns="http://schemas.microsoft.com/office/infopath/2007/PartnerControls"/>
    </lcf76f155ced4ddcb4097134ff3c332f>
    <TaxCatchAll xmlns="f5ae02f1-a88e-411a-9118-610c168927e0" xsi:nil="true"/>
  </documentManagement>
</p:properties>
</file>

<file path=customXml/itemProps1.xml><?xml version="1.0" encoding="utf-8"?>
<ds:datastoreItem xmlns:ds="http://schemas.openxmlformats.org/officeDocument/2006/customXml" ds:itemID="{3C83246D-6D60-4214-A970-9A57F43AEE1B}">
  <ds:schemaRefs>
    <ds:schemaRef ds:uri="http://schemas.microsoft.com/sharepoint/v3/contenttype/forms"/>
  </ds:schemaRefs>
</ds:datastoreItem>
</file>

<file path=customXml/itemProps2.xml><?xml version="1.0" encoding="utf-8"?>
<ds:datastoreItem xmlns:ds="http://schemas.openxmlformats.org/officeDocument/2006/customXml" ds:itemID="{4F34FF4C-9071-465C-92FF-DE7320AC967E}">
  <ds:schemaRefs>
    <ds:schemaRef ds:uri="0c1f352c-be39-4c13-9195-ecaa1a05d7a4"/>
    <ds:schemaRef ds:uri="f5ae02f1-a88e-411a-9118-610c168927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C331716-EC70-4BC2-A24D-50FAFAB551D5}">
  <ds:schemaRefs>
    <ds:schemaRef ds:uri="http://purl.org/dc/elements/1.1/"/>
    <ds:schemaRef ds:uri="http://schemas.openxmlformats.org/package/2006/metadata/core-properties"/>
    <ds:schemaRef ds:uri="http://www.w3.org/XML/1998/namespace"/>
    <ds:schemaRef ds:uri="http://schemas.microsoft.com/office/2006/metadata/properties"/>
    <ds:schemaRef ds:uri="http://purl.org/dc/terms/"/>
    <ds:schemaRef ds:uri="f5ae02f1-a88e-411a-9118-610c168927e0"/>
    <ds:schemaRef ds:uri="http://schemas.microsoft.com/office/2006/documentManagement/types"/>
    <ds:schemaRef ds:uri="http://schemas.microsoft.com/office/infopath/2007/PartnerControls"/>
    <ds:schemaRef ds:uri="0c1f352c-be39-4c13-9195-ecaa1a05d7a4"/>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TotalTime>
  <Words>1595</Words>
  <Application>Microsoft Macintosh PowerPoint</Application>
  <PresentationFormat>On-screen Show (4:3)</PresentationFormat>
  <Paragraphs>205</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Calibri</vt:lpstr>
      <vt:lpstr>Century Gothic</vt:lpstr>
      <vt:lpstr>Courier New</vt:lpstr>
      <vt:lpstr>Arial</vt:lpstr>
      <vt:lpstr>Office Theme</vt:lpstr>
      <vt:lpstr> Freedom of Expression &amp; Intellectual Property</vt:lpstr>
      <vt:lpstr>Theories of Free Expression</vt:lpstr>
      <vt:lpstr>  Religion Speech Press Assembly Petition </vt:lpstr>
      <vt:lpstr>THE MARKETPLACE OF IDEAS   Oliver Wendell Holmes and The Great Dissent </vt:lpstr>
      <vt:lpstr>Origins of Trademarks </vt:lpstr>
      <vt:lpstr>Early IPR &amp;  Free Expression</vt:lpstr>
      <vt:lpstr>Copyrights and Liberty</vt:lpstr>
      <vt:lpstr>How Far Does  the First Amendment Go?</vt:lpstr>
      <vt:lpstr> Commercial Speech Freedom of Expression</vt:lpstr>
      <vt:lpstr>Trademarks  and Speech</vt:lpstr>
      <vt:lpstr>Commercial Speech </vt:lpstr>
      <vt:lpstr>Lanham Act and Commercial Speech</vt:lpstr>
      <vt:lpstr>Moneyberg v. Cornelia</vt:lpstr>
      <vt:lpstr>Trademarks  and Expression</vt:lpstr>
      <vt:lpstr>Trademarks and Expression</vt:lpstr>
      <vt:lpstr>Trademarks and Morality</vt:lpstr>
      <vt:lpstr>Trademarks and Expression  (under the Agreements)</vt:lpstr>
      <vt:lpstr>Trademarks and Free Expression</vt:lpstr>
      <vt:lpstr>Commercial Speech Freedom of Expression</vt:lpstr>
      <vt:lpstr>Commercial Speech and Free Speech</vt:lpstr>
      <vt:lpstr>Commercial Speech and  Free Expression</vt:lpstr>
      <vt:lpstr>Copyrights and Free Expression </vt:lpstr>
      <vt:lpstr>Copyrights and Speech</vt:lpstr>
      <vt:lpstr>Copyrights and Speech Three Step Test and other Exceptions</vt:lpstr>
      <vt:lpstr>Copyrights and Expression</vt:lpstr>
      <vt:lpstr>Obscenity Regina v. Hicklin, L.R. 2 Q.B. 360 (1868) </vt:lpstr>
      <vt:lpstr>Ulysses</vt:lpstr>
      <vt:lpstr>Miller v. California, 413 U.S. 15 (1973)</vt:lpstr>
      <vt:lpstr>Campbell v. Acuff-Rose Music 510 U.S. 569 (1994)</vt:lpstr>
      <vt:lpstr>Copyrights and Morality Impediments to Enforcement</vt:lpstr>
      <vt:lpstr>Copyrights and Speech Limitations</vt:lpstr>
      <vt:lpstr>Copyrights and Speech Values</vt:lpstr>
      <vt:lpstr>Copyrights and Speech  (moral issues)</vt:lpstr>
      <vt:lpstr>Louie Louie</vt:lpstr>
      <vt:lpstr>MCM Group 22 LLC v.  Lyndon Perry</vt:lpstr>
      <vt:lpstr>MCM Group 22 LLC v. Lyndon Perry</vt:lpstr>
      <vt:lpstr>Bawtinheimer Exercise</vt:lpstr>
      <vt:lpstr>Conclusion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Copyright and the First Amendment</dc:title>
  <dc:creator>J. Malcolm DeVoy</dc:creator>
  <cp:lastModifiedBy>Marc Randazza</cp:lastModifiedBy>
  <cp:revision>5</cp:revision>
  <dcterms:created xsi:type="dcterms:W3CDTF">2011-11-04T14:43:03Z</dcterms:created>
  <dcterms:modified xsi:type="dcterms:W3CDTF">2026-04-23T11:11:07Z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0x010100A9BA85CB9D7C8547A85307820BBD6394</vt:lpwstr>
  </property>
  <property fmtid="{D5CDD505-2E9C-101B-9397-08002B2CF9AE}" pid="3" name="MediaServiceImageTags">
    <vt:lpwstr/>
  </property>
</Properties>
</file>